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Inter"/>
      <p:regular r:id="rId17"/>
      <p:bold r:id="rId18"/>
    </p:embeddedFont>
    <p:embeddedFont>
      <p:font typeface="Anybody ExtraBold"/>
      <p:bold r:id="rId19"/>
      <p:boldItalic r:id="rId20"/>
    </p:embeddedFont>
    <p:embeddedFont>
      <p:font typeface="Inter Medium"/>
      <p:regular r:id="rId21"/>
      <p:bold r:id="rId22"/>
    </p:embeddedFont>
    <p:embeddedFont>
      <p:font typeface="Anybody Black"/>
      <p:bold r:id="rId23"/>
      <p:boldItalic r:id="rId24"/>
    </p:embeddedFont>
    <p:embeddedFont>
      <p:font typeface="Space Grotesk"/>
      <p:regular r:id="rId25"/>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nybodyExtraBold-boldItalic.fntdata"/><Relationship Id="rId22" Type="http://schemas.openxmlformats.org/officeDocument/2006/relationships/font" Target="fonts/InterMedium-bold.fntdata"/><Relationship Id="rId21" Type="http://schemas.openxmlformats.org/officeDocument/2006/relationships/font" Target="fonts/InterMedium-regular.fntdata"/><Relationship Id="rId24" Type="http://schemas.openxmlformats.org/officeDocument/2006/relationships/font" Target="fonts/AnybodyBlack-boldItalic.fntdata"/><Relationship Id="rId23" Type="http://schemas.openxmlformats.org/officeDocument/2006/relationships/font" Target="fonts/AnybodyBlack-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paceGrotesk-bold.fntdata"/><Relationship Id="rId25" Type="http://schemas.openxmlformats.org/officeDocument/2006/relationships/font" Target="fonts/SpaceGrotesk-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Inter-regular.fntdata"/><Relationship Id="rId16" Type="http://schemas.openxmlformats.org/officeDocument/2006/relationships/slide" Target="slides/slide11.xml"/><Relationship Id="rId19" Type="http://schemas.openxmlformats.org/officeDocument/2006/relationships/font" Target="fonts/AnybodyExtraBold-bold.fntdata"/><Relationship Id="rId18" Type="http://schemas.openxmlformats.org/officeDocument/2006/relationships/font" Target="fonts/Inter-bold.fntdata"/></Relationships>
</file>

<file path=ppt/media/image1.png>
</file>

<file path=ppt/media/image10.png>
</file>

<file path=ppt/media/image11.png>
</file>

<file path=ppt/media/image12.png>
</file>

<file path=ppt/media/image14.png>
</file>

<file path=ppt/media/image15.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a320ca17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g2a320ca17a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eb42b2beed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1eb42b2beed_2_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808e1a7f56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808e1a7f56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84602d08c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g284602d08c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808e1a7f56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g2808e1a7f56_0_2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eb42b2beed_2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g1eb42b2beed_2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a320ca17ad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2a320ca17ad_0_1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b42b2beed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1eb42b2beed_2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eb42b2beed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1eb42b2beed_2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eb42b2beed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g1eb42b2beed_2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eb42b2beed_2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g1eb42b2beed_2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s-419">
                <a:solidFill>
                  <a:schemeClr val="dk1"/>
                </a:solidFill>
              </a:rPr>
              <a:t>Se puede utilizar en caso de tener una clase larga para compartir en qué orden y cuánto tiempo más o menos ocupará cada temática.</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ndo blanco">
  <p:cSld name="SECTION_HEADER_1_1_1_1_1_1_1_1">
    <p:spTree>
      <p:nvGrpSpPr>
        <p:cNvPr id="50" name="Shape 50"/>
        <p:cNvGrpSpPr/>
        <p:nvPr/>
      </p:nvGrpSpPr>
      <p:grpSpPr>
        <a:xfrm>
          <a:off x="0" y="0"/>
          <a:ext cx="0" cy="0"/>
          <a:chOff x="0" y="0"/>
          <a:chExt cx="0" cy="0"/>
        </a:xfrm>
      </p:grpSpPr>
      <p:sp>
        <p:nvSpPr>
          <p:cNvPr id="51" name="Google Shape;51;p13" title="logo coderhouse"/>
          <p:cNvSpPr/>
          <p:nvPr/>
        </p:nvSpPr>
        <p:spPr>
          <a:xfrm>
            <a:off x="7811413" y="4692275"/>
            <a:ext cx="1150750" cy="267575"/>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 imagen">
  <p:cSld name="SECTION_HEADER_1_1_1_1_1_1_1_2">
    <p:bg>
      <p:bgPr>
        <a:noFill/>
      </p:bgPr>
    </p:bg>
    <p:spTree>
      <p:nvGrpSpPr>
        <p:cNvPr id="52" name="Shape 52"/>
        <p:cNvGrpSpPr/>
        <p:nvPr/>
      </p:nvGrpSpPr>
      <p:grpSpPr>
        <a:xfrm>
          <a:off x="0" y="0"/>
          <a:ext cx="0" cy="0"/>
          <a:chOff x="0" y="0"/>
          <a:chExt cx="0" cy="0"/>
        </a:xfrm>
      </p:grpSpPr>
      <p:sp>
        <p:nvSpPr>
          <p:cNvPr id="53" name="Google Shape;53;p14"/>
          <p:cNvSpPr/>
          <p:nvPr/>
        </p:nvSpPr>
        <p:spPr>
          <a:xfrm>
            <a:off x="6592475" y="0"/>
            <a:ext cx="2551500" cy="5143500"/>
          </a:xfrm>
          <a:prstGeom prst="rect">
            <a:avLst/>
          </a:prstGeom>
          <a:solidFill>
            <a:srgbClr val="EAFF6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4" title="logo coderhouse"/>
          <p:cNvSpPr/>
          <p:nvPr/>
        </p:nvSpPr>
        <p:spPr>
          <a:xfrm>
            <a:off x="7811413" y="4692275"/>
            <a:ext cx="1150750" cy="267575"/>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1_1">
    <p:spTree>
      <p:nvGrpSpPr>
        <p:cNvPr id="55" name="Shape 55"/>
        <p:cNvGrpSpPr/>
        <p:nvPr/>
      </p:nvGrpSpPr>
      <p:grpSpPr>
        <a:xfrm>
          <a:off x="0" y="0"/>
          <a:ext cx="0" cy="0"/>
          <a:chOff x="0" y="0"/>
          <a:chExt cx="0" cy="0"/>
        </a:xfrm>
      </p:grpSpPr>
      <p:pic>
        <p:nvPicPr>
          <p:cNvPr id="56" name="Google Shape;56;p15"/>
          <p:cNvPicPr preferRelativeResize="0"/>
          <p:nvPr/>
        </p:nvPicPr>
        <p:blipFill rotWithShape="1">
          <a:blip r:embed="rId2">
            <a:alphaModFix/>
          </a:blip>
          <a:srcRect b="0" l="0" r="44292" t="0"/>
          <a:stretch/>
        </p:blipFill>
        <p:spPr>
          <a:xfrm>
            <a:off x="0" y="0"/>
            <a:ext cx="5093726" cy="5143500"/>
          </a:xfrm>
          <a:prstGeom prst="rect">
            <a:avLst/>
          </a:prstGeom>
          <a:noFill/>
          <a:ln>
            <a:noFill/>
          </a:ln>
        </p:spPr>
      </p:pic>
      <p:sp>
        <p:nvSpPr>
          <p:cNvPr id="57" name="Google Shape;57;p15"/>
          <p:cNvSpPr/>
          <p:nvPr/>
        </p:nvSpPr>
        <p:spPr>
          <a:xfrm rot="503487">
            <a:off x="1145079" y="680752"/>
            <a:ext cx="6748201" cy="2832055"/>
          </a:xfrm>
          <a:custGeom>
            <a:rect b="b" l="l" r="r" t="t"/>
            <a:pathLst>
              <a:path extrusionOk="0" h="94414" w="224969">
                <a:moveTo>
                  <a:pt x="216301" y="1"/>
                </a:moveTo>
                <a:cubicBezTo>
                  <a:pt x="215622" y="394"/>
                  <a:pt x="214944" y="787"/>
                  <a:pt x="214289" y="1204"/>
                </a:cubicBezTo>
                <a:cubicBezTo>
                  <a:pt x="211693" y="2835"/>
                  <a:pt x="209348" y="4668"/>
                  <a:pt x="207109" y="6561"/>
                </a:cubicBezTo>
                <a:cubicBezTo>
                  <a:pt x="204871" y="8478"/>
                  <a:pt x="202835" y="10431"/>
                  <a:pt x="200847" y="12336"/>
                </a:cubicBezTo>
                <a:cubicBezTo>
                  <a:pt x="196858" y="16158"/>
                  <a:pt x="193048" y="19789"/>
                  <a:pt x="188929" y="22516"/>
                </a:cubicBezTo>
                <a:cubicBezTo>
                  <a:pt x="187893" y="23170"/>
                  <a:pt x="186857" y="23813"/>
                  <a:pt x="185785" y="24349"/>
                </a:cubicBezTo>
                <a:cubicBezTo>
                  <a:pt x="184726" y="24921"/>
                  <a:pt x="183618" y="25385"/>
                  <a:pt x="182487" y="25826"/>
                </a:cubicBezTo>
                <a:cubicBezTo>
                  <a:pt x="181344" y="26266"/>
                  <a:pt x="180154" y="26635"/>
                  <a:pt x="178951" y="26980"/>
                </a:cubicBezTo>
                <a:cubicBezTo>
                  <a:pt x="177725" y="27314"/>
                  <a:pt x="176499" y="27612"/>
                  <a:pt x="175225" y="27873"/>
                </a:cubicBezTo>
                <a:cubicBezTo>
                  <a:pt x="170141" y="28933"/>
                  <a:pt x="164699" y="29469"/>
                  <a:pt x="159068" y="30386"/>
                </a:cubicBezTo>
                <a:cubicBezTo>
                  <a:pt x="156258" y="30850"/>
                  <a:pt x="153388" y="31421"/>
                  <a:pt x="150507" y="32243"/>
                </a:cubicBezTo>
                <a:cubicBezTo>
                  <a:pt x="149067" y="32648"/>
                  <a:pt x="147626" y="33136"/>
                  <a:pt x="146197" y="33684"/>
                </a:cubicBezTo>
                <a:cubicBezTo>
                  <a:pt x="144768" y="34267"/>
                  <a:pt x="143352" y="34898"/>
                  <a:pt x="141982" y="35648"/>
                </a:cubicBezTo>
                <a:cubicBezTo>
                  <a:pt x="139220" y="37136"/>
                  <a:pt x="136660" y="39089"/>
                  <a:pt x="134446" y="41208"/>
                </a:cubicBezTo>
                <a:cubicBezTo>
                  <a:pt x="132231" y="43340"/>
                  <a:pt x="130326" y="45661"/>
                  <a:pt x="128600" y="47983"/>
                </a:cubicBezTo>
                <a:cubicBezTo>
                  <a:pt x="125159" y="52638"/>
                  <a:pt x="122361" y="57365"/>
                  <a:pt x="119170" y="61461"/>
                </a:cubicBezTo>
                <a:cubicBezTo>
                  <a:pt x="118396" y="62497"/>
                  <a:pt x="117539" y="63425"/>
                  <a:pt x="116705" y="64402"/>
                </a:cubicBezTo>
                <a:cubicBezTo>
                  <a:pt x="116301" y="64890"/>
                  <a:pt x="115836" y="65330"/>
                  <a:pt x="115396" y="65795"/>
                </a:cubicBezTo>
                <a:lnTo>
                  <a:pt x="114050" y="67152"/>
                </a:lnTo>
                <a:lnTo>
                  <a:pt x="112621" y="68438"/>
                </a:lnTo>
                <a:cubicBezTo>
                  <a:pt x="112133" y="68855"/>
                  <a:pt x="111681" y="69307"/>
                  <a:pt x="111157" y="69688"/>
                </a:cubicBezTo>
                <a:lnTo>
                  <a:pt x="109645" y="70879"/>
                </a:lnTo>
                <a:cubicBezTo>
                  <a:pt x="109395" y="71069"/>
                  <a:pt x="109157" y="71284"/>
                  <a:pt x="108883" y="71462"/>
                </a:cubicBezTo>
                <a:lnTo>
                  <a:pt x="108085" y="72010"/>
                </a:lnTo>
                <a:cubicBezTo>
                  <a:pt x="103882" y="74963"/>
                  <a:pt x="99263" y="77356"/>
                  <a:pt x="94369" y="79023"/>
                </a:cubicBezTo>
                <a:cubicBezTo>
                  <a:pt x="89488" y="80678"/>
                  <a:pt x="84368" y="81666"/>
                  <a:pt x="79224" y="81892"/>
                </a:cubicBezTo>
                <a:cubicBezTo>
                  <a:pt x="78867" y="81925"/>
                  <a:pt x="78510" y="81932"/>
                  <a:pt x="78153" y="81932"/>
                </a:cubicBezTo>
                <a:cubicBezTo>
                  <a:pt x="77867" y="81932"/>
                  <a:pt x="77581" y="81928"/>
                  <a:pt x="77296" y="81928"/>
                </a:cubicBezTo>
                <a:lnTo>
                  <a:pt x="75367" y="81916"/>
                </a:lnTo>
                <a:lnTo>
                  <a:pt x="73438" y="81785"/>
                </a:lnTo>
                <a:cubicBezTo>
                  <a:pt x="72795" y="81737"/>
                  <a:pt x="72152" y="81725"/>
                  <a:pt x="71509" y="81630"/>
                </a:cubicBezTo>
                <a:cubicBezTo>
                  <a:pt x="68937" y="81344"/>
                  <a:pt x="66354" y="80868"/>
                  <a:pt x="63746" y="80285"/>
                </a:cubicBezTo>
                <a:cubicBezTo>
                  <a:pt x="58543" y="79118"/>
                  <a:pt x="53305" y="77499"/>
                  <a:pt x="47851" y="76106"/>
                </a:cubicBezTo>
                <a:cubicBezTo>
                  <a:pt x="45125" y="75415"/>
                  <a:pt x="42351" y="74772"/>
                  <a:pt x="39517" y="74296"/>
                </a:cubicBezTo>
                <a:cubicBezTo>
                  <a:pt x="36683" y="73808"/>
                  <a:pt x="33778" y="73486"/>
                  <a:pt x="30837" y="73415"/>
                </a:cubicBezTo>
                <a:cubicBezTo>
                  <a:pt x="30459" y="73406"/>
                  <a:pt x="30079" y="73401"/>
                  <a:pt x="29699" y="73401"/>
                </a:cubicBezTo>
                <a:cubicBezTo>
                  <a:pt x="27118" y="73401"/>
                  <a:pt x="24516" y="73616"/>
                  <a:pt x="21932" y="74093"/>
                </a:cubicBezTo>
                <a:cubicBezTo>
                  <a:pt x="18943" y="74689"/>
                  <a:pt x="16038" y="75629"/>
                  <a:pt x="13311" y="77022"/>
                </a:cubicBezTo>
                <a:lnTo>
                  <a:pt x="12288" y="77546"/>
                </a:lnTo>
                <a:lnTo>
                  <a:pt x="11299" y="78130"/>
                </a:lnTo>
                <a:lnTo>
                  <a:pt x="10811" y="78427"/>
                </a:lnTo>
                <a:lnTo>
                  <a:pt x="10323" y="78749"/>
                </a:lnTo>
                <a:lnTo>
                  <a:pt x="9370" y="79392"/>
                </a:lnTo>
                <a:lnTo>
                  <a:pt x="8442" y="80082"/>
                </a:lnTo>
                <a:lnTo>
                  <a:pt x="7989" y="80439"/>
                </a:lnTo>
                <a:lnTo>
                  <a:pt x="7549" y="80820"/>
                </a:lnTo>
                <a:lnTo>
                  <a:pt x="6668" y="81582"/>
                </a:lnTo>
                <a:lnTo>
                  <a:pt x="5834" y="82404"/>
                </a:lnTo>
                <a:lnTo>
                  <a:pt x="5418" y="82821"/>
                </a:lnTo>
                <a:lnTo>
                  <a:pt x="5025" y="83249"/>
                </a:lnTo>
                <a:lnTo>
                  <a:pt x="4251" y="84142"/>
                </a:lnTo>
                <a:lnTo>
                  <a:pt x="3536" y="85083"/>
                </a:lnTo>
                <a:lnTo>
                  <a:pt x="3179" y="85559"/>
                </a:lnTo>
                <a:lnTo>
                  <a:pt x="2858" y="86047"/>
                </a:lnTo>
                <a:lnTo>
                  <a:pt x="2215" y="87047"/>
                </a:lnTo>
                <a:lnTo>
                  <a:pt x="1643" y="88107"/>
                </a:lnTo>
                <a:lnTo>
                  <a:pt x="1369" y="88631"/>
                </a:lnTo>
                <a:lnTo>
                  <a:pt x="1119" y="89179"/>
                </a:lnTo>
                <a:lnTo>
                  <a:pt x="643" y="90274"/>
                </a:lnTo>
                <a:cubicBezTo>
                  <a:pt x="643" y="90286"/>
                  <a:pt x="631" y="90322"/>
                  <a:pt x="631" y="90333"/>
                </a:cubicBezTo>
                <a:cubicBezTo>
                  <a:pt x="0" y="91846"/>
                  <a:pt x="727" y="93572"/>
                  <a:pt x="2239" y="94191"/>
                </a:cubicBezTo>
                <a:cubicBezTo>
                  <a:pt x="2608" y="94342"/>
                  <a:pt x="2990" y="94414"/>
                  <a:pt x="3365" y="94414"/>
                </a:cubicBezTo>
                <a:cubicBezTo>
                  <a:pt x="4528" y="94414"/>
                  <a:pt x="5628" y="93727"/>
                  <a:pt x="6096" y="92584"/>
                </a:cubicBezTo>
                <a:lnTo>
                  <a:pt x="6156" y="92453"/>
                </a:lnTo>
                <a:cubicBezTo>
                  <a:pt x="7918" y="88155"/>
                  <a:pt x="11621" y="84666"/>
                  <a:pt x="16050" y="82559"/>
                </a:cubicBezTo>
                <a:cubicBezTo>
                  <a:pt x="18253" y="81463"/>
                  <a:pt x="20646" y="80737"/>
                  <a:pt x="23063" y="80297"/>
                </a:cubicBezTo>
                <a:cubicBezTo>
                  <a:pt x="25004" y="79968"/>
                  <a:pt x="26998" y="79810"/>
                  <a:pt x="29008" y="79810"/>
                </a:cubicBezTo>
                <a:cubicBezTo>
                  <a:pt x="29549" y="79810"/>
                  <a:pt x="30092" y="79821"/>
                  <a:pt x="30635" y="79844"/>
                </a:cubicBezTo>
                <a:cubicBezTo>
                  <a:pt x="33195" y="79951"/>
                  <a:pt x="35779" y="80261"/>
                  <a:pt x="38374" y="80749"/>
                </a:cubicBezTo>
                <a:cubicBezTo>
                  <a:pt x="40958" y="81225"/>
                  <a:pt x="43553" y="81868"/>
                  <a:pt x="46161" y="82571"/>
                </a:cubicBezTo>
                <a:cubicBezTo>
                  <a:pt x="51364" y="83987"/>
                  <a:pt x="56638" y="85702"/>
                  <a:pt x="62175" y="87035"/>
                </a:cubicBezTo>
                <a:cubicBezTo>
                  <a:pt x="64937" y="87714"/>
                  <a:pt x="67771" y="88286"/>
                  <a:pt x="70664" y="88655"/>
                </a:cubicBezTo>
                <a:cubicBezTo>
                  <a:pt x="71390" y="88762"/>
                  <a:pt x="72128" y="88798"/>
                  <a:pt x="72855" y="88869"/>
                </a:cubicBezTo>
                <a:lnTo>
                  <a:pt x="75057" y="89048"/>
                </a:lnTo>
                <a:lnTo>
                  <a:pt x="77260" y="89083"/>
                </a:lnTo>
                <a:cubicBezTo>
                  <a:pt x="77712" y="89091"/>
                  <a:pt x="78169" y="89107"/>
                  <a:pt x="78628" y="89107"/>
                </a:cubicBezTo>
                <a:cubicBezTo>
                  <a:pt x="78906" y="89107"/>
                  <a:pt x="79184" y="89101"/>
                  <a:pt x="79463" y="89083"/>
                </a:cubicBezTo>
                <a:cubicBezTo>
                  <a:pt x="85332" y="88917"/>
                  <a:pt x="91155" y="87881"/>
                  <a:pt x="96727" y="86095"/>
                </a:cubicBezTo>
                <a:cubicBezTo>
                  <a:pt x="102311" y="84273"/>
                  <a:pt x="107609" y="81642"/>
                  <a:pt x="112479" y="78344"/>
                </a:cubicBezTo>
                <a:lnTo>
                  <a:pt x="113395" y="77737"/>
                </a:lnTo>
                <a:cubicBezTo>
                  <a:pt x="113693" y="77534"/>
                  <a:pt x="113979" y="77296"/>
                  <a:pt x="114276" y="77070"/>
                </a:cubicBezTo>
                <a:lnTo>
                  <a:pt x="116039" y="75736"/>
                </a:lnTo>
                <a:cubicBezTo>
                  <a:pt x="116634" y="75308"/>
                  <a:pt x="117170" y="74796"/>
                  <a:pt x="117729" y="74320"/>
                </a:cubicBezTo>
                <a:lnTo>
                  <a:pt x="119396" y="72867"/>
                </a:lnTo>
                <a:lnTo>
                  <a:pt x="120980" y="71319"/>
                </a:lnTo>
                <a:cubicBezTo>
                  <a:pt x="121504" y="70795"/>
                  <a:pt x="122051" y="70295"/>
                  <a:pt x="122527" y="69724"/>
                </a:cubicBezTo>
                <a:cubicBezTo>
                  <a:pt x="123504" y="68617"/>
                  <a:pt x="124528" y="67533"/>
                  <a:pt x="125421" y="66378"/>
                </a:cubicBezTo>
                <a:cubicBezTo>
                  <a:pt x="129064" y="61818"/>
                  <a:pt x="131981" y="57068"/>
                  <a:pt x="135160" y="52924"/>
                </a:cubicBezTo>
                <a:cubicBezTo>
                  <a:pt x="136755" y="50841"/>
                  <a:pt x="138399" y="48924"/>
                  <a:pt x="140184" y="47257"/>
                </a:cubicBezTo>
                <a:lnTo>
                  <a:pt x="140851" y="46638"/>
                </a:lnTo>
                <a:cubicBezTo>
                  <a:pt x="141077" y="46435"/>
                  <a:pt x="141316" y="46257"/>
                  <a:pt x="141542" y="46066"/>
                </a:cubicBezTo>
                <a:lnTo>
                  <a:pt x="142244" y="45495"/>
                </a:lnTo>
                <a:lnTo>
                  <a:pt x="142959" y="44983"/>
                </a:lnTo>
                <a:cubicBezTo>
                  <a:pt x="143899" y="44268"/>
                  <a:pt x="144923" y="43685"/>
                  <a:pt x="145971" y="43113"/>
                </a:cubicBezTo>
                <a:cubicBezTo>
                  <a:pt x="150186" y="40887"/>
                  <a:pt x="155174" y="39780"/>
                  <a:pt x="160425" y="39006"/>
                </a:cubicBezTo>
                <a:cubicBezTo>
                  <a:pt x="165676" y="38220"/>
                  <a:pt x="171236" y="37768"/>
                  <a:pt x="176975" y="36672"/>
                </a:cubicBezTo>
                <a:cubicBezTo>
                  <a:pt x="178404" y="36410"/>
                  <a:pt x="179856" y="36077"/>
                  <a:pt x="181297" y="35708"/>
                </a:cubicBezTo>
                <a:cubicBezTo>
                  <a:pt x="182749" y="35315"/>
                  <a:pt x="184202" y="34886"/>
                  <a:pt x="185643" y="34362"/>
                </a:cubicBezTo>
                <a:cubicBezTo>
                  <a:pt x="188536" y="33326"/>
                  <a:pt x="191369" y="31886"/>
                  <a:pt x="193941" y="30267"/>
                </a:cubicBezTo>
                <a:cubicBezTo>
                  <a:pt x="199073" y="26969"/>
                  <a:pt x="203311" y="22968"/>
                  <a:pt x="207336" y="19241"/>
                </a:cubicBezTo>
                <a:cubicBezTo>
                  <a:pt x="209360" y="17372"/>
                  <a:pt x="211336" y="15539"/>
                  <a:pt x="213301" y="13907"/>
                </a:cubicBezTo>
                <a:cubicBezTo>
                  <a:pt x="215289" y="12264"/>
                  <a:pt x="217325" y="10740"/>
                  <a:pt x="219432" y="9478"/>
                </a:cubicBezTo>
                <a:cubicBezTo>
                  <a:pt x="221242" y="8371"/>
                  <a:pt x="223100" y="7442"/>
                  <a:pt x="224969" y="6752"/>
                </a:cubicBezTo>
                <a:lnTo>
                  <a:pt x="216301" y="1"/>
                </a:lnTo>
                <a:close/>
              </a:path>
            </a:pathLst>
          </a:custGeom>
          <a:gradFill>
            <a:gsLst>
              <a:gs pos="0">
                <a:srgbClr val="FFFF00"/>
              </a:gs>
              <a:gs pos="100000">
                <a:srgbClr val="FFFFFF"/>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15"/>
          <p:cNvGrpSpPr/>
          <p:nvPr/>
        </p:nvGrpSpPr>
        <p:grpSpPr>
          <a:xfrm>
            <a:off x="1096288" y="2603800"/>
            <a:ext cx="299150" cy="1066550"/>
            <a:chOff x="818813" y="2603800"/>
            <a:chExt cx="299150" cy="1066550"/>
          </a:xfrm>
        </p:grpSpPr>
        <p:grpSp>
          <p:nvGrpSpPr>
            <p:cNvPr id="59" name="Google Shape;59;p15"/>
            <p:cNvGrpSpPr/>
            <p:nvPr/>
          </p:nvGrpSpPr>
          <p:grpSpPr>
            <a:xfrm>
              <a:off x="818813" y="2603800"/>
              <a:ext cx="299150" cy="299150"/>
              <a:chOff x="1533188" y="2739675"/>
              <a:chExt cx="299150" cy="299150"/>
            </a:xfrm>
          </p:grpSpPr>
          <p:sp>
            <p:nvSpPr>
              <p:cNvPr id="60" name="Google Shape;60;p15"/>
              <p:cNvSpPr/>
              <p:nvPr/>
            </p:nvSpPr>
            <p:spPr>
              <a:xfrm>
                <a:off x="1533188" y="2739675"/>
                <a:ext cx="299150" cy="299150"/>
              </a:xfrm>
              <a:custGeom>
                <a:rect b="b" l="l" r="r" t="t"/>
                <a:pathLst>
                  <a:path extrusionOk="0" h="11966" w="11966">
                    <a:moveTo>
                      <a:pt x="5977" y="0"/>
                    </a:moveTo>
                    <a:cubicBezTo>
                      <a:pt x="2679" y="0"/>
                      <a:pt x="0" y="2679"/>
                      <a:pt x="0" y="5989"/>
                    </a:cubicBezTo>
                    <a:cubicBezTo>
                      <a:pt x="0" y="9287"/>
                      <a:pt x="2679" y="11966"/>
                      <a:pt x="5977" y="11966"/>
                    </a:cubicBezTo>
                    <a:cubicBezTo>
                      <a:pt x="9287" y="11966"/>
                      <a:pt x="11966" y="9287"/>
                      <a:pt x="11966" y="5989"/>
                    </a:cubicBezTo>
                    <a:cubicBezTo>
                      <a:pt x="11966" y="2679"/>
                      <a:pt x="9287" y="0"/>
                      <a:pt x="59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5"/>
              <p:cNvSpPr/>
              <p:nvPr/>
            </p:nvSpPr>
            <p:spPr>
              <a:xfrm>
                <a:off x="1616088" y="2822725"/>
                <a:ext cx="133350" cy="133075"/>
              </a:xfrm>
              <a:custGeom>
                <a:rect b="b" l="l" r="r" t="t"/>
                <a:pathLst>
                  <a:path extrusionOk="0" h="5323" w="5334">
                    <a:moveTo>
                      <a:pt x="2667" y="0"/>
                    </a:moveTo>
                    <a:cubicBezTo>
                      <a:pt x="1203" y="0"/>
                      <a:pt x="0" y="1191"/>
                      <a:pt x="0" y="2667"/>
                    </a:cubicBezTo>
                    <a:cubicBezTo>
                      <a:pt x="0" y="4132"/>
                      <a:pt x="1203" y="5322"/>
                      <a:pt x="2667" y="5322"/>
                    </a:cubicBezTo>
                    <a:cubicBezTo>
                      <a:pt x="4143" y="5322"/>
                      <a:pt x="5334" y="4132"/>
                      <a:pt x="5334" y="2667"/>
                    </a:cubicBezTo>
                    <a:cubicBezTo>
                      <a:pt x="5334" y="1191"/>
                      <a:pt x="4143" y="0"/>
                      <a:pt x="2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2" name="Google Shape;62;p15"/>
            <p:cNvCxnSpPr/>
            <p:nvPr/>
          </p:nvCxnSpPr>
          <p:spPr>
            <a:xfrm>
              <a:off x="968400" y="2979150"/>
              <a:ext cx="0" cy="691200"/>
            </a:xfrm>
            <a:prstGeom prst="straightConnector1">
              <a:avLst/>
            </a:prstGeom>
            <a:noFill/>
            <a:ln cap="flat" cmpd="sng" w="19050">
              <a:solidFill>
                <a:schemeClr val="dk1"/>
              </a:solidFill>
              <a:prstDash val="solid"/>
              <a:round/>
              <a:headEnd len="med" w="med" type="none"/>
              <a:tailEnd len="med" w="med" type="none"/>
            </a:ln>
          </p:spPr>
        </p:cxnSp>
      </p:grpSp>
      <p:grpSp>
        <p:nvGrpSpPr>
          <p:cNvPr id="63" name="Google Shape;63;p15"/>
          <p:cNvGrpSpPr/>
          <p:nvPr/>
        </p:nvGrpSpPr>
        <p:grpSpPr>
          <a:xfrm rot="10800000">
            <a:off x="2690546" y="2275450"/>
            <a:ext cx="299475" cy="744050"/>
            <a:chOff x="2783796" y="2921425"/>
            <a:chExt cx="299475" cy="744050"/>
          </a:xfrm>
        </p:grpSpPr>
        <p:grpSp>
          <p:nvGrpSpPr>
            <p:cNvPr id="64" name="Google Shape;64;p15"/>
            <p:cNvGrpSpPr/>
            <p:nvPr/>
          </p:nvGrpSpPr>
          <p:grpSpPr>
            <a:xfrm>
              <a:off x="2783796" y="2921425"/>
              <a:ext cx="299475" cy="299150"/>
              <a:chOff x="3360221" y="3338050"/>
              <a:chExt cx="299475" cy="299150"/>
            </a:xfrm>
          </p:grpSpPr>
          <p:sp>
            <p:nvSpPr>
              <p:cNvPr id="65" name="Google Shape;65;p15"/>
              <p:cNvSpPr/>
              <p:nvPr/>
            </p:nvSpPr>
            <p:spPr>
              <a:xfrm>
                <a:off x="3360221" y="3338050"/>
                <a:ext cx="299475" cy="299150"/>
              </a:xfrm>
              <a:custGeom>
                <a:rect b="b" l="l" r="r" t="t"/>
                <a:pathLst>
                  <a:path extrusionOk="0" h="11966" w="11979">
                    <a:moveTo>
                      <a:pt x="5990" y="0"/>
                    </a:moveTo>
                    <a:cubicBezTo>
                      <a:pt x="2692" y="0"/>
                      <a:pt x="1" y="2679"/>
                      <a:pt x="1" y="5977"/>
                    </a:cubicBezTo>
                    <a:cubicBezTo>
                      <a:pt x="1" y="9287"/>
                      <a:pt x="2692" y="11966"/>
                      <a:pt x="5990" y="11966"/>
                    </a:cubicBezTo>
                    <a:cubicBezTo>
                      <a:pt x="9299" y="11966"/>
                      <a:pt x="11978" y="9287"/>
                      <a:pt x="11978" y="5977"/>
                    </a:cubicBezTo>
                    <a:cubicBezTo>
                      <a:pt x="11978" y="2679"/>
                      <a:pt x="9299" y="0"/>
                      <a:pt x="5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3443271" y="3421075"/>
                <a:ext cx="133375" cy="133075"/>
              </a:xfrm>
              <a:custGeom>
                <a:rect b="b" l="l" r="r" t="t"/>
                <a:pathLst>
                  <a:path extrusionOk="0" h="5323" w="5335">
                    <a:moveTo>
                      <a:pt x="2668" y="1"/>
                    </a:moveTo>
                    <a:cubicBezTo>
                      <a:pt x="1203" y="1"/>
                      <a:pt x="1" y="1192"/>
                      <a:pt x="1" y="2656"/>
                    </a:cubicBezTo>
                    <a:cubicBezTo>
                      <a:pt x="1" y="4132"/>
                      <a:pt x="1203" y="5323"/>
                      <a:pt x="2668" y="5323"/>
                    </a:cubicBezTo>
                    <a:cubicBezTo>
                      <a:pt x="4144" y="5323"/>
                      <a:pt x="5335" y="4132"/>
                      <a:pt x="5335" y="2656"/>
                    </a:cubicBezTo>
                    <a:cubicBezTo>
                      <a:pt x="5335" y="1192"/>
                      <a:pt x="4144" y="1"/>
                      <a:pt x="2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7" name="Google Shape;67;p15"/>
            <p:cNvCxnSpPr/>
            <p:nvPr/>
          </p:nvCxnSpPr>
          <p:spPr>
            <a:xfrm>
              <a:off x="2933538" y="3296775"/>
              <a:ext cx="0" cy="368700"/>
            </a:xfrm>
            <a:prstGeom prst="straightConnector1">
              <a:avLst/>
            </a:prstGeom>
            <a:noFill/>
            <a:ln cap="flat" cmpd="sng" w="19050">
              <a:solidFill>
                <a:schemeClr val="dk1"/>
              </a:solidFill>
              <a:prstDash val="solid"/>
              <a:round/>
              <a:headEnd len="med" w="med" type="none"/>
              <a:tailEnd len="med" w="med" type="none"/>
            </a:ln>
          </p:spPr>
        </p:cxnSp>
      </p:grpSp>
      <p:grpSp>
        <p:nvGrpSpPr>
          <p:cNvPr id="68" name="Google Shape;68;p15"/>
          <p:cNvGrpSpPr/>
          <p:nvPr/>
        </p:nvGrpSpPr>
        <p:grpSpPr>
          <a:xfrm>
            <a:off x="6802575" y="1709050"/>
            <a:ext cx="299450" cy="2098850"/>
            <a:chOff x="6723875" y="1566600"/>
            <a:chExt cx="299450" cy="2098850"/>
          </a:xfrm>
        </p:grpSpPr>
        <p:grpSp>
          <p:nvGrpSpPr>
            <p:cNvPr id="69" name="Google Shape;69;p15"/>
            <p:cNvGrpSpPr/>
            <p:nvPr/>
          </p:nvGrpSpPr>
          <p:grpSpPr>
            <a:xfrm>
              <a:off x="6723875" y="1566600"/>
              <a:ext cx="299450" cy="299150"/>
              <a:chOff x="6541600" y="1947200"/>
              <a:chExt cx="299450" cy="299150"/>
            </a:xfrm>
          </p:grpSpPr>
          <p:sp>
            <p:nvSpPr>
              <p:cNvPr id="70" name="Google Shape;70;p15"/>
              <p:cNvSpPr/>
              <p:nvPr/>
            </p:nvSpPr>
            <p:spPr>
              <a:xfrm>
                <a:off x="6541600" y="1947200"/>
                <a:ext cx="299450" cy="299150"/>
              </a:xfrm>
              <a:custGeom>
                <a:rect b="b" l="l" r="r" t="t"/>
                <a:pathLst>
                  <a:path extrusionOk="0" h="11966" w="11978">
                    <a:moveTo>
                      <a:pt x="5989" y="0"/>
                    </a:moveTo>
                    <a:cubicBezTo>
                      <a:pt x="2691" y="0"/>
                      <a:pt x="0" y="2679"/>
                      <a:pt x="0" y="5977"/>
                    </a:cubicBezTo>
                    <a:cubicBezTo>
                      <a:pt x="0" y="9287"/>
                      <a:pt x="2691" y="11966"/>
                      <a:pt x="5989" y="11966"/>
                    </a:cubicBezTo>
                    <a:cubicBezTo>
                      <a:pt x="9299" y="11966"/>
                      <a:pt x="11978" y="9287"/>
                      <a:pt x="11978" y="5977"/>
                    </a:cubicBezTo>
                    <a:cubicBezTo>
                      <a:pt x="11978" y="2679"/>
                      <a:pt x="9299" y="0"/>
                      <a:pt x="59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6624625" y="2030225"/>
                <a:ext cx="133375" cy="133075"/>
              </a:xfrm>
              <a:custGeom>
                <a:rect b="b" l="l" r="r" t="t"/>
                <a:pathLst>
                  <a:path extrusionOk="0" h="5323" w="5335">
                    <a:moveTo>
                      <a:pt x="2668" y="1"/>
                    </a:moveTo>
                    <a:cubicBezTo>
                      <a:pt x="1203" y="1"/>
                      <a:pt x="1" y="1192"/>
                      <a:pt x="1" y="2656"/>
                    </a:cubicBezTo>
                    <a:cubicBezTo>
                      <a:pt x="1" y="4132"/>
                      <a:pt x="1203" y="5323"/>
                      <a:pt x="2668" y="5323"/>
                    </a:cubicBezTo>
                    <a:cubicBezTo>
                      <a:pt x="4144" y="5323"/>
                      <a:pt x="5335" y="4132"/>
                      <a:pt x="5335" y="2656"/>
                    </a:cubicBezTo>
                    <a:cubicBezTo>
                      <a:pt x="5335" y="1192"/>
                      <a:pt x="4144" y="1"/>
                      <a:pt x="2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2" name="Google Shape;72;p15"/>
            <p:cNvCxnSpPr/>
            <p:nvPr/>
          </p:nvCxnSpPr>
          <p:spPr>
            <a:xfrm>
              <a:off x="6873600" y="1941950"/>
              <a:ext cx="0" cy="1723500"/>
            </a:xfrm>
            <a:prstGeom prst="straightConnector1">
              <a:avLst/>
            </a:prstGeom>
            <a:noFill/>
            <a:ln cap="flat" cmpd="sng" w="19050">
              <a:solidFill>
                <a:schemeClr val="dk1"/>
              </a:solidFill>
              <a:prstDash val="solid"/>
              <a:round/>
              <a:headEnd len="med" w="med" type="none"/>
              <a:tailEnd len="med" w="med" type="none"/>
            </a:ln>
          </p:spPr>
        </p:cxnSp>
      </p:grpSp>
      <p:pic>
        <p:nvPicPr>
          <p:cNvPr id="73" name="Google Shape;73;p15"/>
          <p:cNvPicPr preferRelativeResize="0"/>
          <p:nvPr/>
        </p:nvPicPr>
        <p:blipFill>
          <a:blip r:embed="rId3">
            <a:alphaModFix/>
          </a:blip>
          <a:stretch>
            <a:fillRect/>
          </a:stretch>
        </p:blipFill>
        <p:spPr>
          <a:xfrm rot="3678251">
            <a:off x="7560347" y="450189"/>
            <a:ext cx="1007909" cy="1374545"/>
          </a:xfrm>
          <a:prstGeom prst="rect">
            <a:avLst/>
          </a:prstGeom>
          <a:noFill/>
          <a:ln>
            <a:noFill/>
          </a:ln>
        </p:spPr>
      </p:pic>
      <p:sp>
        <p:nvSpPr>
          <p:cNvPr id="74" name="Google Shape;74;p15"/>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rtl="0">
              <a:buNone/>
              <a:defRPr sz="1300">
                <a:solidFill>
                  <a:schemeClr val="tx1"/>
                </a:solidFill>
              </a:defRPr>
            </a:lvl1pPr>
            <a:lvl2pPr lvl="1" rtl="0">
              <a:buNone/>
              <a:defRPr sz="1300">
                <a:solidFill>
                  <a:schemeClr val="tx1"/>
                </a:solidFill>
              </a:defRPr>
            </a:lvl2pPr>
            <a:lvl3pPr lvl="2" rtl="0">
              <a:buNone/>
              <a:defRPr sz="1300">
                <a:solidFill>
                  <a:schemeClr val="tx1"/>
                </a:solidFill>
              </a:defRPr>
            </a:lvl3pPr>
            <a:lvl4pPr lvl="3" rtl="0">
              <a:buNone/>
              <a:defRPr sz="1300">
                <a:solidFill>
                  <a:schemeClr val="tx1"/>
                </a:solidFill>
              </a:defRPr>
            </a:lvl4pPr>
            <a:lvl5pPr lvl="4" rtl="0">
              <a:buNone/>
              <a:defRPr sz="1300">
                <a:solidFill>
                  <a:schemeClr val="tx1"/>
                </a:solidFill>
              </a:defRPr>
            </a:lvl5pPr>
            <a:lvl6pPr lvl="5" rtl="0">
              <a:buNone/>
              <a:defRPr sz="1300">
                <a:solidFill>
                  <a:schemeClr val="tx1"/>
                </a:solidFill>
              </a:defRPr>
            </a:lvl6pPr>
            <a:lvl7pPr lvl="6" rtl="0">
              <a:buNone/>
              <a:defRPr sz="1300">
                <a:solidFill>
                  <a:schemeClr val="tx1"/>
                </a:solidFill>
              </a:defRPr>
            </a:lvl7pPr>
            <a:lvl8pPr lvl="7" rtl="0">
              <a:buNone/>
              <a:defRPr sz="1300">
                <a:solidFill>
                  <a:schemeClr val="tx1"/>
                </a:solidFill>
              </a:defRPr>
            </a:lvl8pPr>
            <a:lvl9pPr lvl="8" rtl="0">
              <a:buNone/>
              <a:defRPr sz="1300">
                <a:solidFill>
                  <a:schemeClr val="tx1"/>
                </a:solidFill>
              </a:defRPr>
            </a:lvl9pPr>
          </a:lstStyle>
          <a:p>
            <a:pPr indent="0" lvl="0" marL="0" rtl="0" algn="r">
              <a:spcBef>
                <a:spcPts val="0"/>
              </a:spcBef>
              <a:spcAft>
                <a:spcPts val="0"/>
              </a:spcAft>
              <a:buNone/>
            </a:pPr>
            <a:fld id="{00000000-1234-1234-1234-123412341234}" type="slidenum">
              <a:rPr lang="es-419"/>
              <a:t>‹#›</a:t>
            </a:fld>
            <a:endParaRPr/>
          </a:p>
        </p:txBody>
      </p:sp>
      <p:grpSp>
        <p:nvGrpSpPr>
          <p:cNvPr id="75" name="Google Shape;75;p15"/>
          <p:cNvGrpSpPr/>
          <p:nvPr/>
        </p:nvGrpSpPr>
        <p:grpSpPr>
          <a:xfrm>
            <a:off x="4115246" y="2841250"/>
            <a:ext cx="299475" cy="744050"/>
            <a:chOff x="2783796" y="2921425"/>
            <a:chExt cx="299475" cy="744050"/>
          </a:xfrm>
        </p:grpSpPr>
        <p:grpSp>
          <p:nvGrpSpPr>
            <p:cNvPr id="76" name="Google Shape;76;p15"/>
            <p:cNvGrpSpPr/>
            <p:nvPr/>
          </p:nvGrpSpPr>
          <p:grpSpPr>
            <a:xfrm>
              <a:off x="2783796" y="2921425"/>
              <a:ext cx="299475" cy="299150"/>
              <a:chOff x="3360221" y="3338050"/>
              <a:chExt cx="299475" cy="299150"/>
            </a:xfrm>
          </p:grpSpPr>
          <p:sp>
            <p:nvSpPr>
              <p:cNvPr id="77" name="Google Shape;77;p15"/>
              <p:cNvSpPr/>
              <p:nvPr/>
            </p:nvSpPr>
            <p:spPr>
              <a:xfrm>
                <a:off x="3360221" y="3338050"/>
                <a:ext cx="299475" cy="299150"/>
              </a:xfrm>
              <a:custGeom>
                <a:rect b="b" l="l" r="r" t="t"/>
                <a:pathLst>
                  <a:path extrusionOk="0" h="11966" w="11979">
                    <a:moveTo>
                      <a:pt x="5990" y="0"/>
                    </a:moveTo>
                    <a:cubicBezTo>
                      <a:pt x="2692" y="0"/>
                      <a:pt x="1" y="2679"/>
                      <a:pt x="1" y="5977"/>
                    </a:cubicBezTo>
                    <a:cubicBezTo>
                      <a:pt x="1" y="9287"/>
                      <a:pt x="2692" y="11966"/>
                      <a:pt x="5990" y="11966"/>
                    </a:cubicBezTo>
                    <a:cubicBezTo>
                      <a:pt x="9299" y="11966"/>
                      <a:pt x="11978" y="9287"/>
                      <a:pt x="11978" y="5977"/>
                    </a:cubicBezTo>
                    <a:cubicBezTo>
                      <a:pt x="11978" y="2679"/>
                      <a:pt x="9299" y="0"/>
                      <a:pt x="5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a:off x="3443271" y="3421075"/>
                <a:ext cx="133375" cy="133075"/>
              </a:xfrm>
              <a:custGeom>
                <a:rect b="b" l="l" r="r" t="t"/>
                <a:pathLst>
                  <a:path extrusionOk="0" h="5323" w="5335">
                    <a:moveTo>
                      <a:pt x="2668" y="1"/>
                    </a:moveTo>
                    <a:cubicBezTo>
                      <a:pt x="1203" y="1"/>
                      <a:pt x="1" y="1192"/>
                      <a:pt x="1" y="2656"/>
                    </a:cubicBezTo>
                    <a:cubicBezTo>
                      <a:pt x="1" y="4132"/>
                      <a:pt x="1203" y="5323"/>
                      <a:pt x="2668" y="5323"/>
                    </a:cubicBezTo>
                    <a:cubicBezTo>
                      <a:pt x="4144" y="5323"/>
                      <a:pt x="5335" y="4132"/>
                      <a:pt x="5335" y="2656"/>
                    </a:cubicBezTo>
                    <a:cubicBezTo>
                      <a:pt x="5335" y="1192"/>
                      <a:pt x="4144" y="1"/>
                      <a:pt x="2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9" name="Google Shape;79;p15"/>
            <p:cNvCxnSpPr/>
            <p:nvPr/>
          </p:nvCxnSpPr>
          <p:spPr>
            <a:xfrm>
              <a:off x="2933538" y="3296775"/>
              <a:ext cx="0" cy="368700"/>
            </a:xfrm>
            <a:prstGeom prst="straightConnector1">
              <a:avLst/>
            </a:prstGeom>
            <a:noFill/>
            <a:ln cap="flat" cmpd="sng" w="19050">
              <a:solidFill>
                <a:schemeClr val="dk1"/>
              </a:solidFill>
              <a:prstDash val="solid"/>
              <a:round/>
              <a:headEnd len="med" w="med" type="none"/>
              <a:tailEnd len="med" w="med" type="none"/>
            </a:ln>
          </p:spPr>
        </p:cxnSp>
      </p:grpSp>
      <p:grpSp>
        <p:nvGrpSpPr>
          <p:cNvPr id="80" name="Google Shape;80;p15"/>
          <p:cNvGrpSpPr/>
          <p:nvPr/>
        </p:nvGrpSpPr>
        <p:grpSpPr>
          <a:xfrm rot="10800000">
            <a:off x="5142671" y="1443400"/>
            <a:ext cx="299475" cy="744050"/>
            <a:chOff x="2783796" y="2921425"/>
            <a:chExt cx="299475" cy="744050"/>
          </a:xfrm>
        </p:grpSpPr>
        <p:grpSp>
          <p:nvGrpSpPr>
            <p:cNvPr id="81" name="Google Shape;81;p15"/>
            <p:cNvGrpSpPr/>
            <p:nvPr/>
          </p:nvGrpSpPr>
          <p:grpSpPr>
            <a:xfrm>
              <a:off x="2783796" y="2921425"/>
              <a:ext cx="299475" cy="299150"/>
              <a:chOff x="3360221" y="3338050"/>
              <a:chExt cx="299475" cy="299150"/>
            </a:xfrm>
          </p:grpSpPr>
          <p:sp>
            <p:nvSpPr>
              <p:cNvPr id="82" name="Google Shape;82;p15"/>
              <p:cNvSpPr/>
              <p:nvPr/>
            </p:nvSpPr>
            <p:spPr>
              <a:xfrm>
                <a:off x="3360221" y="3338050"/>
                <a:ext cx="299475" cy="299150"/>
              </a:xfrm>
              <a:custGeom>
                <a:rect b="b" l="l" r="r" t="t"/>
                <a:pathLst>
                  <a:path extrusionOk="0" h="11966" w="11979">
                    <a:moveTo>
                      <a:pt x="5990" y="0"/>
                    </a:moveTo>
                    <a:cubicBezTo>
                      <a:pt x="2692" y="0"/>
                      <a:pt x="1" y="2679"/>
                      <a:pt x="1" y="5977"/>
                    </a:cubicBezTo>
                    <a:cubicBezTo>
                      <a:pt x="1" y="9287"/>
                      <a:pt x="2692" y="11966"/>
                      <a:pt x="5990" y="11966"/>
                    </a:cubicBezTo>
                    <a:cubicBezTo>
                      <a:pt x="9299" y="11966"/>
                      <a:pt x="11978" y="9287"/>
                      <a:pt x="11978" y="5977"/>
                    </a:cubicBezTo>
                    <a:cubicBezTo>
                      <a:pt x="11978" y="2679"/>
                      <a:pt x="9299" y="0"/>
                      <a:pt x="5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3443271" y="3421075"/>
                <a:ext cx="133375" cy="133075"/>
              </a:xfrm>
              <a:custGeom>
                <a:rect b="b" l="l" r="r" t="t"/>
                <a:pathLst>
                  <a:path extrusionOk="0" h="5323" w="5335">
                    <a:moveTo>
                      <a:pt x="2668" y="1"/>
                    </a:moveTo>
                    <a:cubicBezTo>
                      <a:pt x="1203" y="1"/>
                      <a:pt x="1" y="1192"/>
                      <a:pt x="1" y="2656"/>
                    </a:cubicBezTo>
                    <a:cubicBezTo>
                      <a:pt x="1" y="4132"/>
                      <a:pt x="1203" y="5323"/>
                      <a:pt x="2668" y="5323"/>
                    </a:cubicBezTo>
                    <a:cubicBezTo>
                      <a:pt x="4144" y="5323"/>
                      <a:pt x="5335" y="4132"/>
                      <a:pt x="5335" y="2656"/>
                    </a:cubicBezTo>
                    <a:cubicBezTo>
                      <a:pt x="5335" y="1192"/>
                      <a:pt x="4144" y="1"/>
                      <a:pt x="26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4" name="Google Shape;84;p15"/>
            <p:cNvCxnSpPr/>
            <p:nvPr/>
          </p:nvCxnSpPr>
          <p:spPr>
            <a:xfrm>
              <a:off x="2933538" y="3296775"/>
              <a:ext cx="0" cy="3687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2.png"/><Relationship Id="rId5" Type="http://schemas.openxmlformats.org/officeDocument/2006/relationships/hyperlink" Target="https://drive.google.com/drive/folders/1WTMuQ_6JiG-nRqI1ghD8J4Lm6LC6-GWL?usp=drive_link" TargetMode="External"/><Relationship Id="rId6" Type="http://schemas.openxmlformats.org/officeDocument/2006/relationships/hyperlink" Target="https://drive.google.com/drive/folders/1WTMuQ_6JiG-nRqI1ghD8J4Lm6LC6-GWL?usp=drive_link" TargetMode="External"/><Relationship Id="rId7"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 name="Shape 88"/>
        <p:cNvGrpSpPr/>
        <p:nvPr/>
      </p:nvGrpSpPr>
      <p:grpSpPr>
        <a:xfrm>
          <a:off x="0" y="0"/>
          <a:ext cx="0" cy="0"/>
          <a:chOff x="0" y="0"/>
          <a:chExt cx="0" cy="0"/>
        </a:xfrm>
      </p:grpSpPr>
      <p:pic>
        <p:nvPicPr>
          <p:cNvPr id="89" name="Google Shape;89;p16"/>
          <p:cNvPicPr preferRelativeResize="0"/>
          <p:nvPr/>
        </p:nvPicPr>
        <p:blipFill>
          <a:blip r:embed="rId4">
            <a:alphaModFix/>
          </a:blip>
          <a:stretch>
            <a:fillRect/>
          </a:stretch>
        </p:blipFill>
        <p:spPr>
          <a:xfrm>
            <a:off x="6836575" y="2966675"/>
            <a:ext cx="1981200" cy="1848250"/>
          </a:xfrm>
          <a:prstGeom prst="rect">
            <a:avLst/>
          </a:prstGeom>
          <a:noFill/>
          <a:ln>
            <a:noFill/>
          </a:ln>
        </p:spPr>
      </p:pic>
      <p:sp>
        <p:nvSpPr>
          <p:cNvPr id="90" name="Google Shape;90;p16"/>
          <p:cNvSpPr txBox="1"/>
          <p:nvPr/>
        </p:nvSpPr>
        <p:spPr>
          <a:xfrm>
            <a:off x="473350" y="1054825"/>
            <a:ext cx="7479600" cy="7389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4000">
                <a:solidFill>
                  <a:schemeClr val="dk1"/>
                </a:solidFill>
                <a:latin typeface="Anybody Black"/>
                <a:ea typeface="Anybody Black"/>
                <a:cs typeface="Anybody Black"/>
                <a:sym typeface="Anybody Black"/>
              </a:rPr>
              <a:t>PROYECTO INTEGRADOR</a:t>
            </a:r>
            <a:endParaRPr i="0" sz="4000" u="none" cap="none" strike="noStrike">
              <a:solidFill>
                <a:schemeClr val="dk1"/>
              </a:solidFill>
              <a:latin typeface="Anybody Black"/>
              <a:ea typeface="Anybody Black"/>
              <a:cs typeface="Anybody Black"/>
              <a:sym typeface="Anybody Black"/>
            </a:endParaRPr>
          </a:p>
        </p:txBody>
      </p:sp>
      <p:sp>
        <p:nvSpPr>
          <p:cNvPr id="91" name="Google Shape;91;p16"/>
          <p:cNvSpPr txBox="1"/>
          <p:nvPr/>
        </p:nvSpPr>
        <p:spPr>
          <a:xfrm>
            <a:off x="830650" y="2359500"/>
            <a:ext cx="3464400" cy="210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419" sz="1250">
                <a:latin typeface="Inter"/>
                <a:ea typeface="Inter"/>
                <a:cs typeface="Inter"/>
                <a:sym typeface="Inter"/>
              </a:rPr>
              <a:t>Bienvenido al proyecto integrador </a:t>
            </a:r>
            <a:r>
              <a:rPr b="1" lang="es-419" sz="1250">
                <a:latin typeface="Inter"/>
                <a:ea typeface="Inter"/>
                <a:cs typeface="Inter"/>
                <a:sym typeface="Inter"/>
              </a:rPr>
              <a:t>"Descubriendo el Éxito Comercial"</a:t>
            </a:r>
            <a:r>
              <a:rPr lang="es-419" sz="1250">
                <a:latin typeface="Inter"/>
                <a:ea typeface="Inter"/>
                <a:cs typeface="Inter"/>
                <a:sym typeface="Inter"/>
              </a:rPr>
              <a:t>. </a:t>
            </a:r>
            <a:endParaRPr sz="1250">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lang="es-419" sz="1250">
                <a:latin typeface="Inter"/>
                <a:ea typeface="Inter"/>
                <a:cs typeface="Inter"/>
                <a:sym typeface="Inter"/>
              </a:rPr>
              <a:t>Nos sumergiremos en el mundo de los datos de ventas de una empresa de tiendas de retail. </a:t>
            </a:r>
            <a:endParaRPr sz="1250">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lang="es-419" sz="1250">
                <a:latin typeface="Inter"/>
                <a:ea typeface="Inter"/>
                <a:cs typeface="Inter"/>
                <a:sym typeface="Inter"/>
              </a:rPr>
              <a:t>Tendrás acceso a datos históricos de ventas de 45 tiendas ubicadas en diferentes regiones (cada tienda contiene varios departamentos).</a:t>
            </a:r>
            <a:endParaRPr sz="12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sz="1250">
              <a:latin typeface="Inter"/>
              <a:ea typeface="Inter"/>
              <a:cs typeface="Inter"/>
              <a:sym typeface="Inter"/>
            </a:endParaRPr>
          </a:p>
        </p:txBody>
      </p:sp>
      <p:sp>
        <p:nvSpPr>
          <p:cNvPr id="92" name="Google Shape;92;p16"/>
          <p:cNvSpPr txBox="1"/>
          <p:nvPr/>
        </p:nvSpPr>
        <p:spPr>
          <a:xfrm>
            <a:off x="4368150" y="2359500"/>
            <a:ext cx="34644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419" sz="1250">
                <a:solidFill>
                  <a:schemeClr val="dk1"/>
                </a:solidFill>
                <a:latin typeface="Inter"/>
                <a:ea typeface="Inter"/>
                <a:cs typeface="Inter"/>
                <a:sym typeface="Inter"/>
              </a:rPr>
              <a:t>El desafío es modelar datos minoristas para tomar decisiones basadas en un historial limitado, prediciendo qué departamentos se verán afectados y en qué medida, teniendo en cuenta fechas especiales que impactan en los resultados.</a:t>
            </a:r>
            <a:endParaRPr sz="1250">
              <a:solidFill>
                <a:schemeClr val="dk1"/>
              </a:solidFill>
              <a:latin typeface="Inter"/>
              <a:ea typeface="Inter"/>
              <a:cs typeface="Inter"/>
              <a:sym typeface="Inter"/>
            </a:endParaRPr>
          </a:p>
        </p:txBody>
      </p:sp>
      <p:sp>
        <p:nvSpPr>
          <p:cNvPr id="93" name="Google Shape;93;p16"/>
          <p:cNvSpPr/>
          <p:nvPr/>
        </p:nvSpPr>
        <p:spPr>
          <a:xfrm>
            <a:off x="646500" y="1787150"/>
            <a:ext cx="2153400" cy="338400"/>
          </a:xfrm>
          <a:prstGeom prst="roundRect">
            <a:avLst>
              <a:gd fmla="val 16667" name="adj"/>
            </a:avLst>
          </a:prstGeom>
          <a:solidFill>
            <a:srgbClr val="FFFF0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txBox="1"/>
          <p:nvPr/>
        </p:nvSpPr>
        <p:spPr>
          <a:xfrm>
            <a:off x="646500" y="1756250"/>
            <a:ext cx="541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419">
                <a:latin typeface="Space Grotesk"/>
                <a:ea typeface="Space Grotesk"/>
                <a:cs typeface="Space Grotesk"/>
                <a:sym typeface="Space Grotesk"/>
              </a:rPr>
              <a:t>INTRO A D.A.</a:t>
            </a:r>
            <a:endParaRPr b="1">
              <a:latin typeface="Space Grotesk"/>
              <a:ea typeface="Space Grotesk"/>
              <a:cs typeface="Space Grotesk"/>
              <a:sym typeface="Space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3" name="Shape 183"/>
        <p:cNvGrpSpPr/>
        <p:nvPr/>
      </p:nvGrpSpPr>
      <p:grpSpPr>
        <a:xfrm>
          <a:off x="0" y="0"/>
          <a:ext cx="0" cy="0"/>
          <a:chOff x="0" y="0"/>
          <a:chExt cx="0" cy="0"/>
        </a:xfrm>
      </p:grpSpPr>
      <p:sp>
        <p:nvSpPr>
          <p:cNvPr id="184" name="Google Shape;184;p25"/>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85" name="Google Shape;185;p25"/>
          <p:cNvSpPr txBox="1"/>
          <p:nvPr/>
        </p:nvSpPr>
        <p:spPr>
          <a:xfrm>
            <a:off x="457350" y="2287025"/>
            <a:ext cx="4730100" cy="3355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6. Cálculo de Métricas y KPIs (Indicadores Clave de Rendimiento)</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rPr lang="es-419" sz="1150">
                <a:latin typeface="Inter"/>
                <a:ea typeface="Inter"/>
                <a:cs typeface="Inter"/>
                <a:sym typeface="Inter"/>
              </a:rPr>
              <a:t>Ahora que has descubierto algunos secretos, es el momento de medir el impacto. Define y calcula métricas y KPIs que actúen como los giros emocionantes en nuestra historia. Estas métricas serán como los momentos culminantes que mantienen a nuestros lectores (o en este caso, usuarios) ansiosos por más.</a:t>
            </a:r>
            <a:endParaRPr sz="1150">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p:txBody>
      </p:sp>
      <p:sp>
        <p:nvSpPr>
          <p:cNvPr id="186" name="Google Shape;186;p25"/>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87" name="Google Shape;187;p25"/>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5"/>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89" name="Google Shape;189;p25"/>
          <p:cNvPicPr preferRelativeResize="0"/>
          <p:nvPr/>
        </p:nvPicPr>
        <p:blipFill>
          <a:blip r:embed="rId4">
            <a:alphaModFix/>
          </a:blip>
          <a:stretch>
            <a:fillRect/>
          </a:stretch>
        </p:blipFill>
        <p:spPr>
          <a:xfrm>
            <a:off x="5287825" y="1007175"/>
            <a:ext cx="3651750" cy="353718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txBox="1"/>
          <p:nvPr/>
        </p:nvSpPr>
        <p:spPr>
          <a:xfrm>
            <a:off x="3277775" y="3581350"/>
            <a:ext cx="1944300" cy="708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s-419" sz="1500">
                <a:solidFill>
                  <a:schemeClr val="dk1"/>
                </a:solidFill>
                <a:latin typeface="Anybody Black"/>
                <a:ea typeface="Anybody Black"/>
                <a:cs typeface="Anybody Black"/>
                <a:sym typeface="Anybody Black"/>
              </a:rPr>
              <a:t>Diseño del DER</a:t>
            </a:r>
            <a:endParaRPr sz="1900">
              <a:solidFill>
                <a:schemeClr val="dk1"/>
              </a:solidFill>
              <a:latin typeface="Anybody Black"/>
              <a:ea typeface="Anybody Black"/>
              <a:cs typeface="Anybody Black"/>
              <a:sym typeface="Anybody Black"/>
            </a:endParaRPr>
          </a:p>
          <a:p>
            <a:pPr indent="0" lvl="0" marL="0" rtl="0" algn="ctr">
              <a:spcBef>
                <a:spcPts val="0"/>
              </a:spcBef>
              <a:spcAft>
                <a:spcPts val="0"/>
              </a:spcAft>
              <a:buNone/>
            </a:pPr>
            <a:r>
              <a:t/>
            </a:r>
            <a:endParaRPr sz="1900">
              <a:latin typeface="Anybody Black"/>
              <a:ea typeface="Anybody Black"/>
              <a:cs typeface="Anybody Black"/>
              <a:sym typeface="Anybody Black"/>
            </a:endParaRPr>
          </a:p>
        </p:txBody>
      </p:sp>
      <p:sp>
        <p:nvSpPr>
          <p:cNvPr id="195" name="Google Shape;195;p26"/>
          <p:cNvSpPr txBox="1"/>
          <p:nvPr/>
        </p:nvSpPr>
        <p:spPr>
          <a:xfrm>
            <a:off x="137075" y="4289350"/>
            <a:ext cx="2153700" cy="69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s-419" sz="1000">
                <a:solidFill>
                  <a:schemeClr val="dk1"/>
                </a:solidFill>
                <a:highlight>
                  <a:srgbClr val="FFFFFF"/>
                </a:highlight>
                <a:latin typeface="Inter"/>
                <a:ea typeface="Inter"/>
                <a:cs typeface="Inter"/>
                <a:sym typeface="Inter"/>
              </a:rPr>
              <a:t>Cargamos los datos en excel y consolidamos la información provista.</a:t>
            </a:r>
            <a:endParaRPr sz="1000">
              <a:solidFill>
                <a:schemeClr val="dk1"/>
              </a:solidFill>
              <a:highlight>
                <a:srgbClr val="FFFFFF"/>
              </a:highlight>
              <a:latin typeface="Inter"/>
              <a:ea typeface="Inter"/>
              <a:cs typeface="Inter"/>
              <a:sym typeface="Inter"/>
            </a:endParaRPr>
          </a:p>
        </p:txBody>
      </p:sp>
      <p:sp>
        <p:nvSpPr>
          <p:cNvPr id="196" name="Google Shape;196;p26"/>
          <p:cNvSpPr txBox="1"/>
          <p:nvPr/>
        </p:nvSpPr>
        <p:spPr>
          <a:xfrm>
            <a:off x="382350" y="3734400"/>
            <a:ext cx="16614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500">
                <a:solidFill>
                  <a:schemeClr val="dk1"/>
                </a:solidFill>
                <a:latin typeface="Anybody Black"/>
                <a:ea typeface="Anybody Black"/>
                <a:cs typeface="Anybody Black"/>
                <a:sym typeface="Anybody Black"/>
              </a:rPr>
              <a:t>Unificación de los datos</a:t>
            </a:r>
            <a:endParaRPr sz="1900">
              <a:latin typeface="Anybody Black"/>
              <a:ea typeface="Anybody Black"/>
              <a:cs typeface="Anybody Black"/>
              <a:sym typeface="Anybody Black"/>
            </a:endParaRPr>
          </a:p>
        </p:txBody>
      </p:sp>
      <p:sp>
        <p:nvSpPr>
          <p:cNvPr id="197" name="Google Shape;197;p26"/>
          <p:cNvSpPr txBox="1"/>
          <p:nvPr/>
        </p:nvSpPr>
        <p:spPr>
          <a:xfrm>
            <a:off x="1828025" y="1026700"/>
            <a:ext cx="2003400" cy="69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s-419" sz="1000">
                <a:solidFill>
                  <a:schemeClr val="dk1"/>
                </a:solidFill>
                <a:highlight>
                  <a:schemeClr val="lt1"/>
                </a:highlight>
                <a:latin typeface="Inter"/>
                <a:ea typeface="Inter"/>
                <a:cs typeface="Inter"/>
                <a:sym typeface="Inter"/>
              </a:rPr>
              <a:t>Se realiza una limpieza de datos faltantes y preparación de variables. </a:t>
            </a:r>
            <a:endParaRPr sz="1000">
              <a:solidFill>
                <a:schemeClr val="dk1"/>
              </a:solidFill>
              <a:highlight>
                <a:srgbClr val="FFFFFF"/>
              </a:highlight>
              <a:latin typeface="Inter"/>
              <a:ea typeface="Inter"/>
              <a:cs typeface="Inter"/>
              <a:sym typeface="Inter"/>
            </a:endParaRPr>
          </a:p>
        </p:txBody>
      </p:sp>
      <p:sp>
        <p:nvSpPr>
          <p:cNvPr id="198" name="Google Shape;198;p26"/>
          <p:cNvSpPr txBox="1"/>
          <p:nvPr/>
        </p:nvSpPr>
        <p:spPr>
          <a:xfrm>
            <a:off x="1999025" y="1549800"/>
            <a:ext cx="16614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s-419" sz="1500">
                <a:solidFill>
                  <a:schemeClr val="dk1"/>
                </a:solidFill>
                <a:latin typeface="Anybody Black"/>
                <a:ea typeface="Anybody Black"/>
                <a:cs typeface="Anybody Black"/>
                <a:sym typeface="Anybody Black"/>
              </a:rPr>
              <a:t>Limpieza</a:t>
            </a:r>
            <a:br>
              <a:rPr lang="es-419" sz="1500">
                <a:solidFill>
                  <a:schemeClr val="dk1"/>
                </a:solidFill>
                <a:latin typeface="Anybody Black"/>
                <a:ea typeface="Anybody Black"/>
                <a:cs typeface="Anybody Black"/>
                <a:sym typeface="Anybody Black"/>
              </a:rPr>
            </a:br>
            <a:r>
              <a:rPr lang="es-419" sz="1500">
                <a:solidFill>
                  <a:schemeClr val="dk1"/>
                </a:solidFill>
                <a:latin typeface="Anybody Black"/>
                <a:ea typeface="Anybody Black"/>
                <a:cs typeface="Anybody Black"/>
                <a:sym typeface="Anybody Black"/>
              </a:rPr>
              <a:t>de datos</a:t>
            </a:r>
            <a:endParaRPr sz="1900">
              <a:solidFill>
                <a:schemeClr val="dk1"/>
              </a:solidFill>
              <a:latin typeface="Anybody Black"/>
              <a:ea typeface="Anybody Black"/>
              <a:cs typeface="Anybody Black"/>
              <a:sym typeface="Anybody Black"/>
            </a:endParaRPr>
          </a:p>
          <a:p>
            <a:pPr indent="0" lvl="0" marL="0" rtl="0" algn="ctr">
              <a:spcBef>
                <a:spcPts val="0"/>
              </a:spcBef>
              <a:spcAft>
                <a:spcPts val="0"/>
              </a:spcAft>
              <a:buNone/>
            </a:pPr>
            <a:r>
              <a:t/>
            </a:r>
            <a:endParaRPr sz="1500">
              <a:latin typeface="Anybody Black"/>
              <a:ea typeface="Anybody Black"/>
              <a:cs typeface="Anybody Black"/>
              <a:sym typeface="Anybody Black"/>
            </a:endParaRPr>
          </a:p>
        </p:txBody>
      </p:sp>
      <p:sp>
        <p:nvSpPr>
          <p:cNvPr id="199" name="Google Shape;199;p26"/>
          <p:cNvSpPr txBox="1"/>
          <p:nvPr/>
        </p:nvSpPr>
        <p:spPr>
          <a:xfrm>
            <a:off x="3986850" y="526125"/>
            <a:ext cx="2646300" cy="8004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Clr>
                <a:schemeClr val="dk1"/>
              </a:buClr>
              <a:buSzPts val="1100"/>
              <a:buFont typeface="Arial"/>
              <a:buNone/>
            </a:pPr>
            <a:r>
              <a:rPr lang="es-419" sz="1000">
                <a:solidFill>
                  <a:schemeClr val="dk1"/>
                </a:solidFill>
                <a:highlight>
                  <a:schemeClr val="lt1"/>
                </a:highlight>
                <a:latin typeface="Inter"/>
                <a:ea typeface="Inter"/>
                <a:cs typeface="Inter"/>
                <a:sym typeface="Inter"/>
              </a:rPr>
              <a:t>Realizamos cálculos de estadística para obtener distribuciones, correlaciones e información para conocer el problema.</a:t>
            </a:r>
            <a:endParaRPr sz="1000">
              <a:solidFill>
                <a:schemeClr val="dk1"/>
              </a:solidFill>
              <a:highlight>
                <a:schemeClr val="lt1"/>
              </a:highlight>
              <a:latin typeface="Inter"/>
              <a:ea typeface="Inter"/>
              <a:cs typeface="Inter"/>
              <a:sym typeface="Inter"/>
            </a:endParaRPr>
          </a:p>
          <a:p>
            <a:pPr indent="0" lvl="0" marL="0" rtl="0" algn="ctr">
              <a:lnSpc>
                <a:spcPct val="115000"/>
              </a:lnSpc>
              <a:spcBef>
                <a:spcPts val="0"/>
              </a:spcBef>
              <a:spcAft>
                <a:spcPts val="0"/>
              </a:spcAft>
              <a:buClr>
                <a:schemeClr val="dk1"/>
              </a:buClr>
              <a:buSzPts val="1100"/>
              <a:buFont typeface="Arial"/>
              <a:buNone/>
            </a:pPr>
            <a:r>
              <a:t/>
            </a:r>
            <a:endParaRPr sz="1000">
              <a:solidFill>
                <a:schemeClr val="dk1"/>
              </a:solidFill>
              <a:highlight>
                <a:schemeClr val="lt1"/>
              </a:highlight>
              <a:latin typeface="Inter"/>
              <a:ea typeface="Inter"/>
              <a:cs typeface="Inter"/>
              <a:sym typeface="Inter"/>
            </a:endParaRPr>
          </a:p>
        </p:txBody>
      </p:sp>
      <p:sp>
        <p:nvSpPr>
          <p:cNvPr id="200" name="Google Shape;200;p26"/>
          <p:cNvSpPr txBox="1"/>
          <p:nvPr/>
        </p:nvSpPr>
        <p:spPr>
          <a:xfrm>
            <a:off x="4081375" y="1072900"/>
            <a:ext cx="2409900" cy="6003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lnSpc>
                <a:spcPct val="90000"/>
              </a:lnSpc>
              <a:spcBef>
                <a:spcPts val="0"/>
              </a:spcBef>
              <a:spcAft>
                <a:spcPts val="0"/>
              </a:spcAft>
              <a:buClr>
                <a:schemeClr val="dk1"/>
              </a:buClr>
              <a:buSzPts val="1100"/>
              <a:buFont typeface="Arial"/>
              <a:buNone/>
            </a:pPr>
            <a:r>
              <a:rPr lang="es-419" sz="1500">
                <a:solidFill>
                  <a:schemeClr val="dk1"/>
                </a:solidFill>
                <a:latin typeface="Anybody Black"/>
                <a:ea typeface="Anybody Black"/>
                <a:cs typeface="Anybody Black"/>
                <a:sym typeface="Anybody Black"/>
              </a:rPr>
              <a:t>Búsqueda de Insights</a:t>
            </a:r>
            <a:endParaRPr sz="1500">
              <a:latin typeface="Anybody Black"/>
              <a:ea typeface="Anybody Black"/>
              <a:cs typeface="Anybody Black"/>
              <a:sym typeface="Anybody Black"/>
            </a:endParaRPr>
          </a:p>
        </p:txBody>
      </p:sp>
      <p:sp>
        <p:nvSpPr>
          <p:cNvPr id="201" name="Google Shape;201;p26"/>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s-419"/>
              <a:t>‹#›</a:t>
            </a:fld>
            <a:endParaRPr/>
          </a:p>
        </p:txBody>
      </p:sp>
      <p:sp>
        <p:nvSpPr>
          <p:cNvPr id="202" name="Google Shape;202;p26"/>
          <p:cNvSpPr/>
          <p:nvPr/>
        </p:nvSpPr>
        <p:spPr>
          <a:xfrm>
            <a:off x="7950" y="265200"/>
            <a:ext cx="2550600" cy="681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6"/>
          <p:cNvSpPr txBox="1"/>
          <p:nvPr/>
        </p:nvSpPr>
        <p:spPr>
          <a:xfrm>
            <a:off x="912000" y="379875"/>
            <a:ext cx="33609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204" name="Google Shape;204;p26"/>
          <p:cNvSpPr/>
          <p:nvPr/>
        </p:nvSpPr>
        <p:spPr>
          <a:xfrm>
            <a:off x="438796" y="379891"/>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6"/>
          <p:cNvSpPr txBox="1"/>
          <p:nvPr/>
        </p:nvSpPr>
        <p:spPr>
          <a:xfrm>
            <a:off x="362600" y="326025"/>
            <a:ext cx="5835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sp>
        <p:nvSpPr>
          <p:cNvPr id="206" name="Google Shape;206;p26"/>
          <p:cNvSpPr/>
          <p:nvPr/>
        </p:nvSpPr>
        <p:spPr>
          <a:xfrm>
            <a:off x="7024700" y="265200"/>
            <a:ext cx="1862700" cy="1704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7" name="Google Shape;207;p26"/>
          <p:cNvPicPr preferRelativeResize="0"/>
          <p:nvPr/>
        </p:nvPicPr>
        <p:blipFill>
          <a:blip r:embed="rId3">
            <a:alphaModFix/>
          </a:blip>
          <a:stretch>
            <a:fillRect/>
          </a:stretch>
        </p:blipFill>
        <p:spPr>
          <a:xfrm rot="2234296">
            <a:off x="7599375" y="3621110"/>
            <a:ext cx="628650" cy="390525"/>
          </a:xfrm>
          <a:prstGeom prst="rect">
            <a:avLst/>
          </a:prstGeom>
          <a:noFill/>
          <a:ln>
            <a:noFill/>
          </a:ln>
        </p:spPr>
      </p:pic>
      <p:pic>
        <p:nvPicPr>
          <p:cNvPr id="208" name="Google Shape;208;p26"/>
          <p:cNvPicPr preferRelativeResize="0"/>
          <p:nvPr/>
        </p:nvPicPr>
        <p:blipFill>
          <a:blip r:embed="rId4">
            <a:alphaModFix/>
          </a:blip>
          <a:stretch>
            <a:fillRect/>
          </a:stretch>
        </p:blipFill>
        <p:spPr>
          <a:xfrm>
            <a:off x="8460300" y="4879972"/>
            <a:ext cx="552450" cy="133350"/>
          </a:xfrm>
          <a:prstGeom prst="rect">
            <a:avLst/>
          </a:prstGeom>
          <a:noFill/>
          <a:ln>
            <a:noFill/>
          </a:ln>
        </p:spPr>
      </p:pic>
      <p:sp>
        <p:nvSpPr>
          <p:cNvPr id="209" name="Google Shape;209;p26"/>
          <p:cNvSpPr txBox="1"/>
          <p:nvPr/>
        </p:nvSpPr>
        <p:spPr>
          <a:xfrm>
            <a:off x="2914475" y="3811675"/>
            <a:ext cx="2884500" cy="4926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s-419" sz="1000">
                <a:solidFill>
                  <a:schemeClr val="dk1"/>
                </a:solidFill>
                <a:highlight>
                  <a:srgbClr val="FFFFFF"/>
                </a:highlight>
                <a:latin typeface="Inter"/>
                <a:ea typeface="Inter"/>
                <a:cs typeface="Inter"/>
                <a:sym typeface="Inter"/>
              </a:rPr>
              <a:t>Diseñamos un modelo de datos utilizando el esquema de entidad-relación.</a:t>
            </a:r>
            <a:endParaRPr sz="1000">
              <a:solidFill>
                <a:schemeClr val="dk1"/>
              </a:solidFill>
              <a:highlight>
                <a:srgbClr val="FFFFFF"/>
              </a:highlight>
              <a:latin typeface="Inter"/>
              <a:ea typeface="Inter"/>
              <a:cs typeface="Inter"/>
              <a:sym typeface="Inter"/>
            </a:endParaRPr>
          </a:p>
        </p:txBody>
      </p:sp>
      <p:sp>
        <p:nvSpPr>
          <p:cNvPr id="210" name="Google Shape;210;p26"/>
          <p:cNvSpPr txBox="1"/>
          <p:nvPr/>
        </p:nvSpPr>
        <p:spPr>
          <a:xfrm>
            <a:off x="5731500" y="4228500"/>
            <a:ext cx="2550600" cy="869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s-419" sz="1000">
                <a:solidFill>
                  <a:schemeClr val="dk1"/>
                </a:solidFill>
                <a:highlight>
                  <a:srgbClr val="FFFFFF"/>
                </a:highlight>
                <a:latin typeface="Inter"/>
                <a:ea typeface="Inter"/>
                <a:cs typeface="Inter"/>
                <a:sym typeface="Inter"/>
              </a:rPr>
              <a:t>Medimos el impacto. Definimos y calculamos métricas y KPIs que actúen como los giros emocionantes en nuestra historia.</a:t>
            </a:r>
            <a:endParaRPr sz="1000">
              <a:solidFill>
                <a:schemeClr val="dk1"/>
              </a:solidFill>
              <a:highlight>
                <a:srgbClr val="FFFFFF"/>
              </a:highlight>
              <a:latin typeface="Inter"/>
              <a:ea typeface="Inter"/>
              <a:cs typeface="Inter"/>
              <a:sym typeface="Inter"/>
            </a:endParaRPr>
          </a:p>
        </p:txBody>
      </p:sp>
      <p:sp>
        <p:nvSpPr>
          <p:cNvPr id="211" name="Google Shape;211;p26"/>
          <p:cNvSpPr txBox="1"/>
          <p:nvPr/>
        </p:nvSpPr>
        <p:spPr>
          <a:xfrm>
            <a:off x="5967625" y="3757075"/>
            <a:ext cx="1944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1500">
                <a:solidFill>
                  <a:schemeClr val="dk1"/>
                </a:solidFill>
                <a:latin typeface="Anybody Black"/>
                <a:ea typeface="Anybody Black"/>
                <a:cs typeface="Anybody Black"/>
                <a:sym typeface="Anybody Black"/>
              </a:rPr>
              <a:t>Cálculo de Métricas y KPIs</a:t>
            </a:r>
            <a:endParaRPr sz="1500">
              <a:solidFill>
                <a:schemeClr val="dk1"/>
              </a:solidFill>
              <a:latin typeface="Anybody Black"/>
              <a:ea typeface="Anybody Black"/>
              <a:cs typeface="Anybody Black"/>
              <a:sym typeface="Anybody Black"/>
            </a:endParaRPr>
          </a:p>
        </p:txBody>
      </p:sp>
      <p:pic>
        <p:nvPicPr>
          <p:cNvPr id="212" name="Google Shape;212;p26"/>
          <p:cNvPicPr preferRelativeResize="0"/>
          <p:nvPr/>
        </p:nvPicPr>
        <p:blipFill>
          <a:blip r:embed="rId5">
            <a:alphaModFix/>
          </a:blip>
          <a:stretch>
            <a:fillRect/>
          </a:stretch>
        </p:blipFill>
        <p:spPr>
          <a:xfrm>
            <a:off x="7140600" y="265200"/>
            <a:ext cx="2003400" cy="3251500"/>
          </a:xfrm>
          <a:prstGeom prst="rect">
            <a:avLst/>
          </a:prstGeom>
          <a:noFill/>
          <a:ln>
            <a:noFill/>
          </a:ln>
        </p:spPr>
      </p:pic>
      <p:sp>
        <p:nvSpPr>
          <p:cNvPr id="213" name="Google Shape;213;p26"/>
          <p:cNvSpPr/>
          <p:nvPr/>
        </p:nvSpPr>
        <p:spPr>
          <a:xfrm>
            <a:off x="8101000" y="1159925"/>
            <a:ext cx="275100" cy="282600"/>
          </a:xfrm>
          <a:prstGeom prst="ellipse">
            <a:avLst/>
          </a:prstGeom>
          <a:solidFill>
            <a:srgbClr val="6241DD"/>
          </a:solidFill>
          <a:ln cap="flat" cmpd="sng" w="9525">
            <a:solidFill>
              <a:srgbClr val="6241D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4" name="Google Shape;214;p26"/>
          <p:cNvSpPr/>
          <p:nvPr/>
        </p:nvSpPr>
        <p:spPr>
          <a:xfrm>
            <a:off x="8070350" y="1159925"/>
            <a:ext cx="334500" cy="3195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5" name="Google Shape;215;p26"/>
          <p:cNvSpPr/>
          <p:nvPr/>
        </p:nvSpPr>
        <p:spPr>
          <a:xfrm>
            <a:off x="8171150" y="1253075"/>
            <a:ext cx="132900" cy="133200"/>
          </a:xfrm>
          <a:prstGeom prst="ellipse">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16" name="Google Shape;216;p26"/>
          <p:cNvSpPr/>
          <p:nvPr/>
        </p:nvSpPr>
        <p:spPr>
          <a:xfrm>
            <a:off x="8269175" y="435275"/>
            <a:ext cx="874800" cy="2252100"/>
          </a:xfrm>
          <a:prstGeom prst="roundRect">
            <a:avLst>
              <a:gd fmla="val 16667" name="adj"/>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17" name="Google Shape;217;p26"/>
          <p:cNvPicPr preferRelativeResize="0"/>
          <p:nvPr/>
        </p:nvPicPr>
        <p:blipFill>
          <a:blip r:embed="rId6">
            <a:alphaModFix/>
          </a:blip>
          <a:stretch>
            <a:fillRect/>
          </a:stretch>
        </p:blipFill>
        <p:spPr>
          <a:xfrm rot="4270892">
            <a:off x="6796456" y="29944"/>
            <a:ext cx="2388887" cy="2388887"/>
          </a:xfrm>
          <a:prstGeom prst="rect">
            <a:avLst/>
          </a:prstGeom>
          <a:noFill/>
          <a:ln>
            <a:noFill/>
          </a:ln>
        </p:spPr>
      </p:pic>
      <p:sp>
        <p:nvSpPr>
          <p:cNvPr id="218" name="Google Shape;218;p26"/>
          <p:cNvSpPr txBox="1"/>
          <p:nvPr/>
        </p:nvSpPr>
        <p:spPr>
          <a:xfrm>
            <a:off x="3096300" y="4162025"/>
            <a:ext cx="23604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s-419" sz="1500">
                <a:solidFill>
                  <a:schemeClr val="dk1"/>
                </a:solidFill>
                <a:latin typeface="Anybody Black"/>
                <a:ea typeface="Anybody Black"/>
                <a:cs typeface="Anybody Black"/>
                <a:sym typeface="Anybody Black"/>
              </a:rPr>
              <a:t>Creación de base</a:t>
            </a:r>
            <a:endParaRPr sz="1500">
              <a:latin typeface="Anybody Black"/>
              <a:ea typeface="Anybody Black"/>
              <a:cs typeface="Anybody Black"/>
              <a:sym typeface="Anybody Black"/>
            </a:endParaRPr>
          </a:p>
        </p:txBody>
      </p:sp>
      <p:sp>
        <p:nvSpPr>
          <p:cNvPr id="219" name="Google Shape;219;p26"/>
          <p:cNvSpPr txBox="1"/>
          <p:nvPr/>
        </p:nvSpPr>
        <p:spPr>
          <a:xfrm>
            <a:off x="3012125" y="4377850"/>
            <a:ext cx="2475600" cy="515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lang="es-419" sz="1000">
                <a:solidFill>
                  <a:schemeClr val="dk1"/>
                </a:solidFill>
                <a:latin typeface="Inter"/>
                <a:ea typeface="Inter"/>
                <a:cs typeface="Inter"/>
                <a:sym typeface="Inter"/>
              </a:rPr>
              <a:t>Ordenamos las variables necesarias para tener nuestra base terminada.</a:t>
            </a:r>
            <a:endParaRPr sz="1000">
              <a:solidFill>
                <a:schemeClr val="dk1"/>
              </a:solidFill>
              <a:latin typeface="Inter"/>
              <a:ea typeface="Inter"/>
              <a:cs typeface="Inter"/>
              <a:sym typeface="Inter"/>
            </a:endParaRPr>
          </a:p>
        </p:txBody>
      </p:sp>
      <p:sp>
        <p:nvSpPr>
          <p:cNvPr id="220" name="Google Shape;220;p26"/>
          <p:cNvSpPr txBox="1"/>
          <p:nvPr/>
        </p:nvSpPr>
        <p:spPr>
          <a:xfrm>
            <a:off x="7140600" y="2077188"/>
            <a:ext cx="20034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419" sz="2300">
                <a:solidFill>
                  <a:srgbClr val="6241DD"/>
                </a:solidFill>
                <a:latin typeface="Anybody Black"/>
                <a:ea typeface="Anybody Black"/>
                <a:cs typeface="Anybody Black"/>
                <a:sym typeface="Anybody Black"/>
              </a:rPr>
              <a:t>ENTREGA FINAL</a:t>
            </a:r>
            <a:endParaRPr sz="2300">
              <a:solidFill>
                <a:srgbClr val="6241DD"/>
              </a:solidFill>
              <a:latin typeface="Anybody Black"/>
              <a:ea typeface="Anybody Black"/>
              <a:cs typeface="Anybody Black"/>
              <a:sym typeface="Anybody Black"/>
            </a:endParaRPr>
          </a:p>
        </p:txBody>
      </p:sp>
      <p:cxnSp>
        <p:nvCxnSpPr>
          <p:cNvPr id="221" name="Google Shape;221;p26"/>
          <p:cNvCxnSpPr/>
          <p:nvPr/>
        </p:nvCxnSpPr>
        <p:spPr>
          <a:xfrm rot="10800000">
            <a:off x="8142300" y="1755888"/>
            <a:ext cx="0" cy="397500"/>
          </a:xfrm>
          <a:prstGeom prst="straightConnector1">
            <a:avLst/>
          </a:prstGeom>
          <a:noFill/>
          <a:ln cap="flat" cmpd="sng" w="28575">
            <a:solidFill>
              <a:srgbClr val="6241DD"/>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17"/>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¿QUÉ </a:t>
            </a:r>
            <a:br>
              <a:rPr lang="es-419" sz="3200">
                <a:solidFill>
                  <a:schemeClr val="dk1"/>
                </a:solidFill>
                <a:latin typeface="Anybody ExtraBold"/>
                <a:ea typeface="Anybody ExtraBold"/>
                <a:cs typeface="Anybody ExtraBold"/>
                <a:sym typeface="Anybody ExtraBold"/>
              </a:rPr>
            </a:br>
            <a:r>
              <a:rPr lang="es-419" sz="3200">
                <a:solidFill>
                  <a:schemeClr val="dk1"/>
                </a:solidFill>
                <a:latin typeface="Anybody ExtraBold"/>
                <a:ea typeface="Anybody ExtraBold"/>
                <a:cs typeface="Anybody ExtraBold"/>
                <a:sym typeface="Anybody ExtraBold"/>
              </a:rPr>
              <a:t>LOGRARÁS?</a:t>
            </a:r>
            <a:endParaRPr i="0" sz="3200" u="none" cap="none" strike="noStrike">
              <a:solidFill>
                <a:schemeClr val="dk1"/>
              </a:solidFill>
              <a:latin typeface="Anybody ExtraBold"/>
              <a:ea typeface="Anybody ExtraBold"/>
              <a:cs typeface="Anybody ExtraBold"/>
              <a:sym typeface="Anybody ExtraBold"/>
            </a:endParaRPr>
          </a:p>
        </p:txBody>
      </p:sp>
      <p:sp>
        <p:nvSpPr>
          <p:cNvPr id="100" name="Google Shape;100;p17"/>
          <p:cNvSpPr txBox="1"/>
          <p:nvPr/>
        </p:nvSpPr>
        <p:spPr>
          <a:xfrm>
            <a:off x="457350" y="2287025"/>
            <a:ext cx="4809900" cy="22908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lang="es-419" sz="1350">
                <a:latin typeface="Space Grotesk"/>
                <a:ea typeface="Space Grotesk"/>
                <a:cs typeface="Space Grotesk"/>
                <a:sym typeface="Space Grotesk"/>
              </a:rPr>
              <a:t>OBJETIVOS</a:t>
            </a:r>
            <a:r>
              <a:rPr b="1" lang="es-419" sz="1350">
                <a:latin typeface="Space Grotesk"/>
                <a:ea typeface="Space Grotesk"/>
                <a:cs typeface="Space Grotesk"/>
                <a:sym typeface="Space Grotesk"/>
              </a:rPr>
              <a:t>: </a:t>
            </a:r>
            <a:br>
              <a:rPr b="1" lang="es-419" sz="1350">
                <a:latin typeface="Space Grotesk"/>
                <a:ea typeface="Space Grotesk"/>
                <a:cs typeface="Space Grotesk"/>
                <a:sym typeface="Space Grotesk"/>
              </a:rPr>
            </a:br>
            <a:endParaRPr b="1" i="0" sz="1350" u="none" cap="none" strike="noStrike">
              <a:solidFill>
                <a:srgbClr val="000000"/>
              </a:solidFill>
              <a:latin typeface="Space Grotesk"/>
              <a:ea typeface="Space Grotesk"/>
              <a:cs typeface="Space Grotesk"/>
              <a:sym typeface="Space Grotesk"/>
            </a:endParaRPr>
          </a:p>
          <a:p>
            <a:pPr indent="-295275" lvl="0" marL="457200" rtl="0" algn="l">
              <a:spcBef>
                <a:spcPts val="0"/>
              </a:spcBef>
              <a:spcAft>
                <a:spcPts val="0"/>
              </a:spcAft>
              <a:buSzPts val="1050"/>
              <a:buFont typeface="Inter"/>
              <a:buChar char="→"/>
            </a:pPr>
            <a:r>
              <a:rPr lang="es-419" sz="1050">
                <a:latin typeface="Inter"/>
                <a:ea typeface="Inter"/>
                <a:cs typeface="Inter"/>
                <a:sym typeface="Inter"/>
              </a:rPr>
              <a:t>Desarrollar un proyecto de datos simplificado end-to-end                    </a:t>
            </a:r>
            <a:endParaRPr sz="1050">
              <a:latin typeface="Inter"/>
              <a:ea typeface="Inter"/>
              <a:cs typeface="Inter"/>
              <a:sym typeface="Inter"/>
            </a:endParaRPr>
          </a:p>
          <a:p>
            <a:pPr indent="-295275" lvl="0" marL="457200" rtl="0" algn="l">
              <a:spcBef>
                <a:spcPts val="1000"/>
              </a:spcBef>
              <a:spcAft>
                <a:spcPts val="0"/>
              </a:spcAft>
              <a:buSzPts val="1050"/>
              <a:buFont typeface="Inter"/>
              <a:buChar char="→"/>
            </a:pPr>
            <a:r>
              <a:rPr lang="es-419" sz="1050">
                <a:latin typeface="Inter"/>
                <a:ea typeface="Inter"/>
                <a:cs typeface="Inter"/>
                <a:sym typeface="Inter"/>
              </a:rPr>
              <a:t>Consolidar conocimientos básicos e intermedios de Spreadsheets </a:t>
            </a:r>
            <a:endParaRPr sz="1050">
              <a:latin typeface="Inter"/>
              <a:ea typeface="Inter"/>
              <a:cs typeface="Inter"/>
              <a:sym typeface="Inter"/>
            </a:endParaRPr>
          </a:p>
          <a:p>
            <a:pPr indent="-295275" lvl="0" marL="457200" rtl="0" algn="l">
              <a:spcBef>
                <a:spcPts val="1000"/>
              </a:spcBef>
              <a:spcAft>
                <a:spcPts val="0"/>
              </a:spcAft>
              <a:buSzPts val="1050"/>
              <a:buFont typeface="Inter"/>
              <a:buChar char="→"/>
            </a:pPr>
            <a:r>
              <a:rPr lang="es-419" sz="1050">
                <a:latin typeface="Inter"/>
                <a:ea typeface="Inter"/>
                <a:cs typeface="Inter"/>
                <a:sym typeface="Inter"/>
              </a:rPr>
              <a:t>Aplicar tareas de preprocesamiento y análisis exploratorio de datos</a:t>
            </a:r>
            <a:endParaRPr sz="1050">
              <a:latin typeface="Inter"/>
              <a:ea typeface="Inter"/>
              <a:cs typeface="Inter"/>
              <a:sym typeface="Inter"/>
            </a:endParaRPr>
          </a:p>
          <a:p>
            <a:pPr indent="-295275" lvl="0" marL="457200" rtl="0" algn="l">
              <a:spcBef>
                <a:spcPts val="1000"/>
              </a:spcBef>
              <a:spcAft>
                <a:spcPts val="0"/>
              </a:spcAft>
              <a:buSzPts val="1050"/>
              <a:buFont typeface="Inter"/>
              <a:buChar char="→"/>
            </a:pPr>
            <a:r>
              <a:rPr lang="es-419" sz="1050">
                <a:latin typeface="Inter"/>
                <a:ea typeface="Inter"/>
                <a:cs typeface="Inter"/>
                <a:sym typeface="Inter"/>
              </a:rPr>
              <a:t>Desarrollar el pensamiento analítico para definir métricas clave de negocio (KPIs)</a:t>
            </a:r>
            <a:endParaRPr sz="1050">
              <a:latin typeface="Inter"/>
              <a:ea typeface="Inter"/>
              <a:cs typeface="Inter"/>
              <a:sym typeface="Inter"/>
            </a:endParaRPr>
          </a:p>
          <a:p>
            <a:pPr indent="0" lvl="0" marL="0" rtl="0" algn="l">
              <a:spcBef>
                <a:spcPts val="1000"/>
              </a:spcBef>
              <a:spcAft>
                <a:spcPts val="1000"/>
              </a:spcAft>
              <a:buNone/>
            </a:pPr>
            <a:r>
              <a:t/>
            </a:r>
            <a:endParaRPr sz="1350">
              <a:latin typeface="Inter"/>
              <a:ea typeface="Inter"/>
              <a:cs typeface="Inter"/>
              <a:sym typeface="Inter"/>
            </a:endParaRPr>
          </a:p>
        </p:txBody>
      </p:sp>
      <p:sp>
        <p:nvSpPr>
          <p:cNvPr id="101" name="Google Shape;101;p17"/>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02" name="Google Shape;102;p17"/>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3" name="Google Shape;103;p17"/>
          <p:cNvPicPr preferRelativeResize="0"/>
          <p:nvPr/>
        </p:nvPicPr>
        <p:blipFill>
          <a:blip r:embed="rId4">
            <a:alphaModFix/>
          </a:blip>
          <a:stretch>
            <a:fillRect/>
          </a:stretch>
        </p:blipFill>
        <p:spPr>
          <a:xfrm>
            <a:off x="5395099" y="1672350"/>
            <a:ext cx="3225277" cy="2549626"/>
          </a:xfrm>
          <a:prstGeom prst="rect">
            <a:avLst/>
          </a:prstGeom>
          <a:noFill/>
          <a:ln>
            <a:noFill/>
          </a:ln>
        </p:spPr>
      </p:pic>
      <p:sp>
        <p:nvSpPr>
          <p:cNvPr id="104" name="Google Shape;104;p17"/>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
        <p:nvSpPr>
          <p:cNvPr id="109" name="Google Shape;109;p18"/>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10" name="Google Shape;110;p18"/>
          <p:cNvSpPr txBox="1"/>
          <p:nvPr/>
        </p:nvSpPr>
        <p:spPr>
          <a:xfrm>
            <a:off x="457350" y="2287025"/>
            <a:ext cx="4730100" cy="163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1" lang="es-419" sz="1350">
                <a:latin typeface="Space Grotesk"/>
                <a:ea typeface="Space Grotesk"/>
                <a:cs typeface="Space Grotesk"/>
                <a:sym typeface="Space Grotesk"/>
              </a:rPr>
              <a:t>CONSIGNA: </a:t>
            </a:r>
            <a:endParaRPr b="1" i="0" sz="1350" u="none" cap="none" strike="noStrike">
              <a:solidFill>
                <a:srgbClr val="000000"/>
              </a:solidFill>
              <a:latin typeface="Space Grotesk"/>
              <a:ea typeface="Space Grotesk"/>
              <a:cs typeface="Space Grotesk"/>
              <a:sym typeface="Space Grotesk"/>
            </a:endParaRPr>
          </a:p>
          <a:p>
            <a:pPr indent="0" lvl="0" marL="0" marR="0" rtl="0" algn="l">
              <a:lnSpc>
                <a:spcPct val="100000"/>
              </a:lnSpc>
              <a:spcBef>
                <a:spcPts val="0"/>
              </a:spcBef>
              <a:spcAft>
                <a:spcPts val="0"/>
              </a:spcAft>
              <a:buClr>
                <a:srgbClr val="000000"/>
              </a:buClr>
              <a:buSzPts val="1350"/>
              <a:buFont typeface="Arial"/>
              <a:buNone/>
            </a:pPr>
            <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rPr lang="es-419" sz="1150">
                <a:latin typeface="Inter"/>
                <a:ea typeface="Inter"/>
                <a:cs typeface="Inter"/>
                <a:sym typeface="Inter"/>
              </a:rPr>
              <a:t>Este proyecto es de carácter integrador, por lo cual, lo abordarás a lo largo de todo el curso.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rPr lang="es-419" sz="1150">
                <a:latin typeface="Inter"/>
                <a:ea typeface="Inter"/>
                <a:cs typeface="Inter"/>
                <a:sym typeface="Inter"/>
              </a:rPr>
              <a:t>A continuación, detallaremos los avances a realizar.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rPr lang="es-419" sz="1150">
                <a:latin typeface="Inter"/>
                <a:ea typeface="Inter"/>
                <a:cs typeface="Inter"/>
                <a:sym typeface="Inter"/>
              </a:rPr>
              <a:t>A medida que vayas avanzando en el curso, realizarás el avance que corresponda. Encontrarás la información en las lecciones que correspondan.</a:t>
            </a:r>
            <a:endParaRPr sz="1150">
              <a:latin typeface="Inter"/>
              <a:ea typeface="Inter"/>
              <a:cs typeface="Inter"/>
              <a:sym typeface="Inter"/>
            </a:endParaRPr>
          </a:p>
        </p:txBody>
      </p:sp>
      <p:sp>
        <p:nvSpPr>
          <p:cNvPr id="111" name="Google Shape;111;p18"/>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12" name="Google Shape;112;p18"/>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3" name="Google Shape;113;p18"/>
          <p:cNvPicPr preferRelativeResize="0"/>
          <p:nvPr/>
        </p:nvPicPr>
        <p:blipFill>
          <a:blip r:embed="rId4">
            <a:alphaModFix/>
          </a:blip>
          <a:stretch>
            <a:fillRect/>
          </a:stretch>
        </p:blipFill>
        <p:spPr>
          <a:xfrm>
            <a:off x="5395099" y="1672350"/>
            <a:ext cx="3225277" cy="2549626"/>
          </a:xfrm>
          <a:prstGeom prst="rect">
            <a:avLst/>
          </a:prstGeom>
          <a:noFill/>
          <a:ln>
            <a:noFill/>
          </a:ln>
        </p:spPr>
      </p:pic>
      <p:sp>
        <p:nvSpPr>
          <p:cNvPr id="114" name="Google Shape;114;p18"/>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p19"/>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20" name="Google Shape;120;p19"/>
          <p:cNvSpPr txBox="1"/>
          <p:nvPr/>
        </p:nvSpPr>
        <p:spPr>
          <a:xfrm>
            <a:off x="457350" y="2287025"/>
            <a:ext cx="4730100" cy="243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1. Empezamos: </a:t>
            </a:r>
            <a:br>
              <a:rPr b="1" lang="es-419" sz="1350">
                <a:latin typeface="Space Grotesk"/>
                <a:ea typeface="Space Grotesk"/>
                <a:cs typeface="Space Grotesk"/>
                <a:sym typeface="Space Grotesk"/>
              </a:rPr>
            </a:br>
            <a:br>
              <a:rPr b="1" lang="es-419" sz="1350">
                <a:latin typeface="Space Grotesk"/>
                <a:ea typeface="Space Grotesk"/>
                <a:cs typeface="Space Grotesk"/>
                <a:sym typeface="Space Grotesk"/>
              </a:rPr>
            </a:br>
            <a:r>
              <a:rPr b="1" lang="es-419" sz="1350">
                <a:latin typeface="Space Grotesk"/>
                <a:ea typeface="Space Grotesk"/>
                <a:cs typeface="Space Grotesk"/>
                <a:sym typeface="Space Grotesk"/>
              </a:rPr>
              <a:t>Carga y consolidación de datos de archivos CSV en Excel</a:t>
            </a:r>
            <a:endParaRPr b="1"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rPr lang="es-419" sz="1150">
                <a:latin typeface="Inter"/>
                <a:ea typeface="Inter"/>
                <a:cs typeface="Inter"/>
                <a:sym typeface="Inter"/>
              </a:rPr>
              <a:t>Imagina que eres un detective de datos. Tu primera tarea es recolectar todas las pistas dispersas y consolidarlas en un único archivo en Excel. Recuerda, cada archivo es como una pieza del rompecabezas, y tu misión es unir todas estas piezas para obtener una visión completa de la historia de las ventas. </a:t>
            </a:r>
            <a:endParaRPr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t/>
            </a:r>
            <a:endParaRPr sz="1150">
              <a:latin typeface="Inter"/>
              <a:ea typeface="Inter"/>
              <a:cs typeface="Inter"/>
              <a:sym typeface="Inter"/>
            </a:endParaRPr>
          </a:p>
        </p:txBody>
      </p:sp>
      <p:sp>
        <p:nvSpPr>
          <p:cNvPr id="121" name="Google Shape;121;p19"/>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22" name="Google Shape;122;p19"/>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9"/>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24" name="Google Shape;124;p19"/>
          <p:cNvPicPr preferRelativeResize="0"/>
          <p:nvPr/>
        </p:nvPicPr>
        <p:blipFill>
          <a:blip r:embed="rId4">
            <a:alphaModFix/>
          </a:blip>
          <a:stretch>
            <a:fillRect/>
          </a:stretch>
        </p:blipFill>
        <p:spPr>
          <a:xfrm>
            <a:off x="5131700" y="854800"/>
            <a:ext cx="3501622" cy="3939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0"/>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30" name="Google Shape;130;p20"/>
          <p:cNvSpPr txBox="1"/>
          <p:nvPr/>
        </p:nvSpPr>
        <p:spPr>
          <a:xfrm>
            <a:off x="457350" y="2287025"/>
            <a:ext cx="47301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1. Empezamos: </a:t>
            </a:r>
            <a:br>
              <a:rPr b="1" lang="es-419" sz="1350">
                <a:latin typeface="Space Grotesk"/>
                <a:ea typeface="Space Grotesk"/>
                <a:cs typeface="Space Grotesk"/>
                <a:sym typeface="Space Grotesk"/>
              </a:rPr>
            </a:br>
            <a:br>
              <a:rPr b="1" lang="es-419" sz="1350">
                <a:latin typeface="Space Grotesk"/>
                <a:ea typeface="Space Grotesk"/>
                <a:cs typeface="Space Grotesk"/>
                <a:sym typeface="Space Grotesk"/>
              </a:rPr>
            </a:br>
            <a:r>
              <a:rPr b="1" lang="es-419" sz="1350">
                <a:latin typeface="Space Grotesk"/>
                <a:ea typeface="Space Grotesk"/>
                <a:cs typeface="Space Grotesk"/>
                <a:sym typeface="Space Grotesk"/>
              </a:rPr>
              <a:t>Carga y consolidación de datos de archivos CSV en Sheets</a:t>
            </a:r>
            <a:endParaRPr sz="1150">
              <a:latin typeface="Inter"/>
              <a:ea typeface="Inter"/>
              <a:cs typeface="Inter"/>
              <a:sym typeface="Inter"/>
            </a:endParaRPr>
          </a:p>
        </p:txBody>
      </p:sp>
      <p:sp>
        <p:nvSpPr>
          <p:cNvPr id="131" name="Google Shape;131;p20"/>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32" name="Google Shape;132;p20"/>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0"/>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34" name="Google Shape;134;p20"/>
          <p:cNvPicPr preferRelativeResize="0"/>
          <p:nvPr/>
        </p:nvPicPr>
        <p:blipFill>
          <a:blip r:embed="rId4">
            <a:alphaModFix/>
          </a:blip>
          <a:stretch>
            <a:fillRect/>
          </a:stretch>
        </p:blipFill>
        <p:spPr>
          <a:xfrm>
            <a:off x="5131700" y="854800"/>
            <a:ext cx="3501622" cy="3939325"/>
          </a:xfrm>
          <a:prstGeom prst="rect">
            <a:avLst/>
          </a:prstGeom>
          <a:noFill/>
          <a:ln>
            <a:noFill/>
          </a:ln>
        </p:spPr>
      </p:pic>
      <p:grpSp>
        <p:nvGrpSpPr>
          <p:cNvPr id="135" name="Google Shape;135;p20"/>
          <p:cNvGrpSpPr/>
          <p:nvPr/>
        </p:nvGrpSpPr>
        <p:grpSpPr>
          <a:xfrm>
            <a:off x="1061590" y="3747730"/>
            <a:ext cx="1870374" cy="838575"/>
            <a:chOff x="1188663" y="2204036"/>
            <a:chExt cx="2154312" cy="1118100"/>
          </a:xfrm>
        </p:grpSpPr>
        <p:sp>
          <p:nvSpPr>
            <p:cNvPr id="136" name="Google Shape;136;p20"/>
            <p:cNvSpPr/>
            <p:nvPr/>
          </p:nvSpPr>
          <p:spPr>
            <a:xfrm>
              <a:off x="1188675" y="2204036"/>
              <a:ext cx="2154300" cy="1118100"/>
            </a:xfrm>
            <a:prstGeom prst="roundRect">
              <a:avLst>
                <a:gd fmla="val 5388" name="adj"/>
              </a:avLst>
            </a:prstGeom>
            <a:solidFill>
              <a:srgbClr val="FFFFFF"/>
            </a:solidFill>
            <a:ln cap="flat" cmpd="sng" w="9525">
              <a:solidFill>
                <a:srgbClr val="999999"/>
              </a:solidFill>
              <a:prstDash val="solid"/>
              <a:round/>
              <a:headEnd len="sm" w="sm" type="none"/>
              <a:tailEnd len="sm" w="sm" type="none"/>
            </a:ln>
            <a:effectLst>
              <a:outerShdw blurRad="85725" rotWithShape="0" algn="bl" dir="2940000" dist="66675">
                <a:srgbClr val="000000">
                  <a:alpha val="9410"/>
                </a:srgbClr>
              </a:outerShdw>
            </a:effectLst>
          </p:spPr>
          <p:txBody>
            <a:bodyPr anchorCtr="0" anchor="t" bIns="68575" lIns="137175" spcFirstLastPara="1" rIns="137175" wrap="square" tIns="445825">
              <a:noAutofit/>
            </a:bodyPr>
            <a:lstStyle/>
            <a:p>
              <a:pPr indent="0" lvl="0" marL="0" marR="0" rtl="0" algn="l">
                <a:lnSpc>
                  <a:spcPct val="125000"/>
                </a:lnSpc>
                <a:spcBef>
                  <a:spcPts val="0"/>
                </a:spcBef>
                <a:spcAft>
                  <a:spcPts val="600"/>
                </a:spcAft>
                <a:buClr>
                  <a:srgbClr val="000000"/>
                </a:buClr>
                <a:buSzPts val="1100"/>
                <a:buFont typeface="Arial"/>
                <a:buNone/>
              </a:pPr>
              <a:r>
                <a:t/>
              </a:r>
              <a:endParaRPr b="0" i="0" sz="1100" u="none" cap="none" strike="noStrike">
                <a:solidFill>
                  <a:srgbClr val="222222"/>
                </a:solidFill>
                <a:latin typeface="Inter Medium"/>
                <a:ea typeface="Inter Medium"/>
                <a:cs typeface="Inter Medium"/>
                <a:sym typeface="Inter Medium"/>
              </a:endParaRPr>
            </a:p>
          </p:txBody>
        </p:sp>
        <p:sp>
          <p:nvSpPr>
            <p:cNvPr id="137" name="Google Shape;137;p20"/>
            <p:cNvSpPr txBox="1"/>
            <p:nvPr/>
          </p:nvSpPr>
          <p:spPr>
            <a:xfrm>
              <a:off x="1188663" y="2674000"/>
              <a:ext cx="2154300" cy="451500"/>
            </a:xfrm>
            <a:prstGeom prst="rect">
              <a:avLst/>
            </a:prstGeom>
            <a:noFill/>
            <a:ln>
              <a:noFill/>
            </a:ln>
          </p:spPr>
          <p:txBody>
            <a:bodyPr anchorCtr="0" anchor="t" bIns="68575" lIns="68575" spcFirstLastPara="1" rIns="68575" wrap="square" tIns="68575">
              <a:spAutoFit/>
            </a:bodyPr>
            <a:lstStyle/>
            <a:p>
              <a:pPr indent="0" lvl="0" marL="0" marR="0" rtl="0" algn="ctr">
                <a:lnSpc>
                  <a:spcPct val="115000"/>
                </a:lnSpc>
                <a:spcBef>
                  <a:spcPts val="0"/>
                </a:spcBef>
                <a:spcAft>
                  <a:spcPts val="0"/>
                </a:spcAft>
                <a:buClr>
                  <a:srgbClr val="000000"/>
                </a:buClr>
                <a:buSzPts val="1100"/>
                <a:buFont typeface="Arial"/>
                <a:buNone/>
              </a:pPr>
              <a:r>
                <a:rPr b="1" lang="es-419" sz="1300" u="sng">
                  <a:solidFill>
                    <a:schemeClr val="hlink"/>
                  </a:solidFill>
                  <a:latin typeface="Inter"/>
                  <a:ea typeface="Inter"/>
                  <a:cs typeface="Inter"/>
                  <a:sym typeface="Inter"/>
                  <a:hlinkClick r:id="rId5"/>
                </a:rPr>
                <a:t>Acceso a la carpeta</a:t>
              </a:r>
              <a:endParaRPr b="0" i="0" sz="1100" u="none" cap="none" strike="noStrike">
                <a:solidFill>
                  <a:srgbClr val="000000"/>
                </a:solidFill>
                <a:latin typeface="Inter"/>
                <a:ea typeface="Inter"/>
                <a:cs typeface="Inter"/>
                <a:sym typeface="Inter"/>
              </a:endParaRPr>
            </a:p>
          </p:txBody>
        </p:sp>
      </p:grpSp>
      <p:pic>
        <p:nvPicPr>
          <p:cNvPr id="138" name="Google Shape;138;p20">
            <a:hlinkClick r:id="rId6"/>
          </p:cNvPr>
          <p:cNvPicPr preferRelativeResize="0"/>
          <p:nvPr/>
        </p:nvPicPr>
        <p:blipFill>
          <a:blip r:embed="rId7">
            <a:alphaModFix/>
          </a:blip>
          <a:stretch>
            <a:fillRect/>
          </a:stretch>
        </p:blipFill>
        <p:spPr>
          <a:xfrm>
            <a:off x="1627328" y="3307850"/>
            <a:ext cx="738900" cy="738900"/>
          </a:xfrm>
          <a:prstGeom prst="rect">
            <a:avLst/>
          </a:prstGeom>
          <a:noFill/>
          <a:ln>
            <a:noFill/>
          </a:ln>
        </p:spPr>
      </p:pic>
      <p:sp>
        <p:nvSpPr>
          <p:cNvPr id="139" name="Google Shape;139;p20"/>
          <p:cNvSpPr txBox="1"/>
          <p:nvPr/>
        </p:nvSpPr>
        <p:spPr>
          <a:xfrm>
            <a:off x="3394200" y="3485525"/>
            <a:ext cx="23556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150" u="sng">
                <a:solidFill>
                  <a:schemeClr val="dk1"/>
                </a:solidFill>
                <a:latin typeface="Inter"/>
                <a:ea typeface="Inter"/>
                <a:cs typeface="Inter"/>
                <a:sym typeface="Inter"/>
              </a:rPr>
              <a:t>Encontrarás</a:t>
            </a:r>
            <a:r>
              <a:rPr lang="es-419" sz="1150">
                <a:solidFill>
                  <a:schemeClr val="dk1"/>
                </a:solidFill>
                <a:latin typeface="Inter"/>
                <a:ea typeface="Inter"/>
                <a:cs typeface="Inter"/>
                <a:sym typeface="Inter"/>
              </a:rPr>
              <a:t>:</a:t>
            </a:r>
            <a:endParaRPr sz="1150">
              <a:solidFill>
                <a:schemeClr val="dk1"/>
              </a:solidFill>
              <a:latin typeface="Inter"/>
              <a:ea typeface="Inter"/>
              <a:cs typeface="Inter"/>
              <a:sym typeface="Inter"/>
            </a:endParaRPr>
          </a:p>
          <a:p>
            <a:pPr indent="0" lvl="0" marL="0" rtl="0" algn="l">
              <a:spcBef>
                <a:spcPts val="0"/>
              </a:spcBef>
              <a:spcAft>
                <a:spcPts val="0"/>
              </a:spcAft>
              <a:buNone/>
            </a:pPr>
            <a:r>
              <a:t/>
            </a:r>
            <a:endParaRPr sz="550">
              <a:solidFill>
                <a:schemeClr val="dk1"/>
              </a:solidFill>
              <a:latin typeface="Inter"/>
              <a:ea typeface="Inter"/>
              <a:cs typeface="Inter"/>
              <a:sym typeface="Inter"/>
            </a:endParaRPr>
          </a:p>
          <a:p>
            <a:pPr indent="-301625" lvl="0" marL="360000" rtl="0" algn="l">
              <a:spcBef>
                <a:spcPts val="0"/>
              </a:spcBef>
              <a:spcAft>
                <a:spcPts val="0"/>
              </a:spcAft>
              <a:buClr>
                <a:schemeClr val="dk1"/>
              </a:buClr>
              <a:buSzPts val="1150"/>
              <a:buFont typeface="Inter"/>
              <a:buChar char="➔"/>
            </a:pPr>
            <a:r>
              <a:rPr lang="es-419" sz="1150">
                <a:solidFill>
                  <a:schemeClr val="dk1"/>
                </a:solidFill>
                <a:latin typeface="Inter"/>
                <a:ea typeface="Inter"/>
                <a:cs typeface="Inter"/>
                <a:sym typeface="Inter"/>
              </a:rPr>
              <a:t>Los 3 datasets (stores, features y sales)</a:t>
            </a:r>
            <a:endParaRPr sz="1150">
              <a:solidFill>
                <a:schemeClr val="dk1"/>
              </a:solidFill>
              <a:latin typeface="Inter"/>
              <a:ea typeface="Inter"/>
              <a:cs typeface="Inter"/>
              <a:sym typeface="Inter"/>
            </a:endParaRPr>
          </a:p>
          <a:p>
            <a:pPr indent="-301625" lvl="0" marL="360000" rtl="0" algn="l">
              <a:spcBef>
                <a:spcPts val="0"/>
              </a:spcBef>
              <a:spcAft>
                <a:spcPts val="0"/>
              </a:spcAft>
              <a:buClr>
                <a:schemeClr val="dk1"/>
              </a:buClr>
              <a:buSzPts val="1150"/>
              <a:buFont typeface="Inter"/>
              <a:buChar char="➔"/>
            </a:pPr>
            <a:r>
              <a:rPr lang="es-419" sz="1150">
                <a:solidFill>
                  <a:schemeClr val="dk1"/>
                </a:solidFill>
                <a:latin typeface="Inter"/>
                <a:ea typeface="Inter"/>
                <a:cs typeface="Inter"/>
                <a:sym typeface="Inter"/>
              </a:rPr>
              <a:t>El Datawarehouse terminado como ejemplo</a:t>
            </a:r>
            <a:endParaRPr sz="1150">
              <a:solidFill>
                <a:schemeClr val="dk1"/>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21"/>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45" name="Google Shape;145;p21"/>
          <p:cNvSpPr txBox="1"/>
          <p:nvPr/>
        </p:nvSpPr>
        <p:spPr>
          <a:xfrm>
            <a:off x="457350" y="2287025"/>
            <a:ext cx="47301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2. Limpieza de datos: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Faltantes y preparación de variables</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rPr lang="es-419" sz="1150">
                <a:latin typeface="Inter"/>
                <a:ea typeface="Inter"/>
                <a:cs typeface="Inter"/>
                <a:sym typeface="Inter"/>
              </a:rPr>
              <a:t>Ahora que has reunido todas las pistas, es hora de limpiarlas y prepararlas para revelar la verdad. Trabaja como un forense de datos, identificando y tratando las inconsistencias en tus datos como piezas clave para resolver el misterio e interpretar la historia que te contarán los datos de manera coherente.</a:t>
            </a:r>
            <a:endParaRPr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t/>
            </a:r>
            <a:endParaRPr sz="1150">
              <a:latin typeface="Inter"/>
              <a:ea typeface="Inter"/>
              <a:cs typeface="Inter"/>
              <a:sym typeface="Inter"/>
            </a:endParaRPr>
          </a:p>
        </p:txBody>
      </p:sp>
      <p:sp>
        <p:nvSpPr>
          <p:cNvPr id="146" name="Google Shape;146;p21"/>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47" name="Google Shape;147;p21"/>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1"/>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49" name="Google Shape;149;p21"/>
          <p:cNvPicPr preferRelativeResize="0"/>
          <p:nvPr/>
        </p:nvPicPr>
        <p:blipFill>
          <a:blip r:embed="rId4">
            <a:alphaModFix/>
          </a:blip>
          <a:stretch>
            <a:fillRect/>
          </a:stretch>
        </p:blipFill>
        <p:spPr>
          <a:xfrm>
            <a:off x="5187450" y="899400"/>
            <a:ext cx="3501622" cy="3939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3" name="Shape 153"/>
        <p:cNvGrpSpPr/>
        <p:nvPr/>
      </p:nvGrpSpPr>
      <p:grpSpPr>
        <a:xfrm>
          <a:off x="0" y="0"/>
          <a:ext cx="0" cy="0"/>
          <a:chOff x="0" y="0"/>
          <a:chExt cx="0" cy="0"/>
        </a:xfrm>
      </p:grpSpPr>
      <p:sp>
        <p:nvSpPr>
          <p:cNvPr id="154" name="Google Shape;154;p22"/>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55" name="Google Shape;155;p22"/>
          <p:cNvSpPr txBox="1"/>
          <p:nvPr/>
        </p:nvSpPr>
        <p:spPr>
          <a:xfrm>
            <a:off x="457350" y="2287025"/>
            <a:ext cx="4730100" cy="281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3. Modelado de datos - DER (Diagrama de Entidad-Relación)</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rPr lang="es-419" sz="1150">
                <a:latin typeface="Inter"/>
                <a:ea typeface="Inter"/>
                <a:cs typeface="Inter"/>
                <a:sym typeface="Inter"/>
              </a:rPr>
              <a:t>Todo buen detective tiene su tablero donde organizar los datos de su investigación y poder entender las conexiones entre ellos. Ahora, tendrás que armar el tuyo: crea un diagrama de entidad-relación que sea como un plano para entender las interacciones entre los diferentes elementos de nuestra historia de ventas. Identifica las relaciones entre las entidades, como personajes en una trama, para darle vida a nuestra narrativa.</a:t>
            </a:r>
            <a:endParaRPr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t/>
            </a:r>
            <a:endParaRPr sz="1150">
              <a:latin typeface="Inter"/>
              <a:ea typeface="Inter"/>
              <a:cs typeface="Inter"/>
              <a:sym typeface="Inter"/>
            </a:endParaRPr>
          </a:p>
        </p:txBody>
      </p:sp>
      <p:sp>
        <p:nvSpPr>
          <p:cNvPr id="156" name="Google Shape;156;p22"/>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57" name="Google Shape;157;p22"/>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2"/>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59" name="Google Shape;159;p22"/>
          <p:cNvPicPr preferRelativeResize="0"/>
          <p:nvPr/>
        </p:nvPicPr>
        <p:blipFill>
          <a:blip r:embed="rId4">
            <a:alphaModFix/>
          </a:blip>
          <a:stretch>
            <a:fillRect/>
          </a:stretch>
        </p:blipFill>
        <p:spPr>
          <a:xfrm>
            <a:off x="5287825" y="1007175"/>
            <a:ext cx="3651750" cy="353718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23"/>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65" name="Google Shape;165;p23"/>
          <p:cNvSpPr txBox="1"/>
          <p:nvPr/>
        </p:nvSpPr>
        <p:spPr>
          <a:xfrm>
            <a:off x="457350" y="2287025"/>
            <a:ext cx="4730100" cy="267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4. Creación de base</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rPr lang="es-419" sz="1150">
                <a:latin typeface="Inter"/>
                <a:ea typeface="Inter"/>
                <a:cs typeface="Inter"/>
                <a:sym typeface="Inter"/>
              </a:rPr>
              <a:t>Da vida a nuestro universo construyendo la base de datos según el mapa que has creado. Asegúrate de que esté estructurada de manera eficiente, como si estuvieras organizando los capítulos de nuestra historia. Cada entidad debería tener su papel definido en este drama comercial.</a:t>
            </a:r>
            <a:endParaRPr sz="1150">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rtl="0" algn="l">
              <a:spcBef>
                <a:spcPts val="0"/>
              </a:spcBef>
              <a:spcAft>
                <a:spcPts val="0"/>
              </a:spcAft>
              <a:buClr>
                <a:schemeClr val="dk1"/>
              </a:buClr>
              <a:buSzPts val="1100"/>
              <a:buFont typeface="Arial"/>
              <a:buNone/>
            </a:pPr>
            <a:r>
              <a:t/>
            </a:r>
            <a:endParaRPr sz="1150">
              <a:latin typeface="Inter"/>
              <a:ea typeface="Inter"/>
              <a:cs typeface="Inter"/>
              <a:sym typeface="Inter"/>
            </a:endParaRPr>
          </a:p>
          <a:p>
            <a:pPr indent="0" lvl="0" marL="0" marR="0" rtl="0" algn="l">
              <a:lnSpc>
                <a:spcPct val="100000"/>
              </a:lnSpc>
              <a:spcBef>
                <a:spcPts val="0"/>
              </a:spcBef>
              <a:spcAft>
                <a:spcPts val="0"/>
              </a:spcAft>
              <a:buClr>
                <a:srgbClr val="000000"/>
              </a:buClr>
              <a:buSzPts val="1350"/>
              <a:buFont typeface="Arial"/>
              <a:buNone/>
            </a:pPr>
            <a:r>
              <a:t/>
            </a:r>
            <a:endParaRPr sz="1150">
              <a:latin typeface="Inter"/>
              <a:ea typeface="Inter"/>
              <a:cs typeface="Inter"/>
              <a:sym typeface="Inter"/>
            </a:endParaRPr>
          </a:p>
        </p:txBody>
      </p:sp>
      <p:sp>
        <p:nvSpPr>
          <p:cNvPr id="166" name="Google Shape;166;p23"/>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67" name="Google Shape;167;p23"/>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23"/>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69" name="Google Shape;169;p23"/>
          <p:cNvPicPr preferRelativeResize="0"/>
          <p:nvPr/>
        </p:nvPicPr>
        <p:blipFill>
          <a:blip r:embed="rId4">
            <a:alphaModFix/>
          </a:blip>
          <a:stretch>
            <a:fillRect/>
          </a:stretch>
        </p:blipFill>
        <p:spPr>
          <a:xfrm>
            <a:off x="5131700" y="854800"/>
            <a:ext cx="3501622" cy="3939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 name="Shape 173"/>
        <p:cNvGrpSpPr/>
        <p:nvPr/>
      </p:nvGrpSpPr>
      <p:grpSpPr>
        <a:xfrm>
          <a:off x="0" y="0"/>
          <a:ext cx="0" cy="0"/>
          <a:chOff x="0" y="0"/>
          <a:chExt cx="0" cy="0"/>
        </a:xfrm>
      </p:grpSpPr>
      <p:sp>
        <p:nvSpPr>
          <p:cNvPr id="174" name="Google Shape;174;p24"/>
          <p:cNvSpPr txBox="1"/>
          <p:nvPr/>
        </p:nvSpPr>
        <p:spPr>
          <a:xfrm>
            <a:off x="457350" y="1084475"/>
            <a:ext cx="4730100" cy="1071300"/>
          </a:xfrm>
          <a:prstGeom prst="rect">
            <a:avLst/>
          </a:prstGeom>
          <a:noFill/>
          <a:ln>
            <a:noFill/>
          </a:ln>
        </p:spPr>
        <p:txBody>
          <a:bodyPr anchorCtr="0" anchor="t" bIns="91425" lIns="91425" spcFirstLastPara="1" rIns="91425" wrap="square" tIns="91425">
            <a:spAutoFit/>
          </a:bodyPr>
          <a:lstStyle/>
          <a:p>
            <a:pPr indent="0" lvl="0" marL="0" marR="0" rtl="0" algn="l">
              <a:lnSpc>
                <a:spcPct val="90000"/>
              </a:lnSpc>
              <a:spcBef>
                <a:spcPts val="0"/>
              </a:spcBef>
              <a:spcAft>
                <a:spcPts val="0"/>
              </a:spcAft>
              <a:buClr>
                <a:srgbClr val="000000"/>
              </a:buClr>
              <a:buSzPts val="4000"/>
              <a:buFont typeface="Arial"/>
              <a:buNone/>
            </a:pPr>
            <a:r>
              <a:rPr lang="es-419" sz="3200">
                <a:solidFill>
                  <a:schemeClr val="dk1"/>
                </a:solidFill>
                <a:latin typeface="Anybody ExtraBold"/>
                <a:ea typeface="Anybody ExtraBold"/>
                <a:cs typeface="Anybody ExtraBold"/>
                <a:sym typeface="Anybody ExtraBold"/>
              </a:rPr>
              <a:t>DESCUBRIENDO EL ÉXITO COMERCIAL</a:t>
            </a:r>
            <a:endParaRPr i="0" sz="3200" u="none" cap="none" strike="noStrike">
              <a:solidFill>
                <a:schemeClr val="dk1"/>
              </a:solidFill>
              <a:latin typeface="Anybody ExtraBold"/>
              <a:ea typeface="Anybody ExtraBold"/>
              <a:cs typeface="Anybody ExtraBold"/>
              <a:sym typeface="Anybody ExtraBold"/>
            </a:endParaRPr>
          </a:p>
        </p:txBody>
      </p:sp>
      <p:sp>
        <p:nvSpPr>
          <p:cNvPr id="175" name="Google Shape;175;p24"/>
          <p:cNvSpPr txBox="1"/>
          <p:nvPr/>
        </p:nvSpPr>
        <p:spPr>
          <a:xfrm>
            <a:off x="457350" y="2287025"/>
            <a:ext cx="4730100" cy="276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1" lang="es-419" sz="1350">
                <a:latin typeface="Space Grotesk"/>
                <a:ea typeface="Space Grotesk"/>
                <a:cs typeface="Space Grotesk"/>
                <a:sym typeface="Space Grotesk"/>
              </a:rPr>
              <a:t>5. Búsqueda de insights</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rPr lang="es-419" sz="1150">
                <a:latin typeface="Inter"/>
                <a:ea typeface="Inter"/>
                <a:cs typeface="Inter"/>
                <a:sym typeface="Inter"/>
              </a:rPr>
              <a:t>Como detective de datos, es hora de desentrañar la trama. Investiga los datos para descubrir las intrigas ocultas en las ventas. Encuentra patrones, correlaciones y eventos clave que ayudarán a entender el desarrollo de tu buena historia comercial.</a:t>
            </a:r>
            <a:endParaRPr sz="1150">
              <a:latin typeface="Inter"/>
              <a:ea typeface="Inter"/>
              <a:cs typeface="Inter"/>
              <a:sym typeface="Inter"/>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a:p>
            <a:pPr indent="0" lvl="0" marL="0" marR="0" rtl="0" algn="l">
              <a:lnSpc>
                <a:spcPct val="100000"/>
              </a:lnSpc>
              <a:spcBef>
                <a:spcPts val="0"/>
              </a:spcBef>
              <a:spcAft>
                <a:spcPts val="0"/>
              </a:spcAft>
              <a:buClr>
                <a:schemeClr val="dk1"/>
              </a:buClr>
              <a:buSzPts val="1100"/>
              <a:buFont typeface="Arial"/>
              <a:buNone/>
            </a:pPr>
            <a:r>
              <a:t/>
            </a:r>
            <a:endParaRPr b="1" sz="1350">
              <a:latin typeface="Space Grotesk"/>
              <a:ea typeface="Space Grotesk"/>
              <a:cs typeface="Space Grotesk"/>
              <a:sym typeface="Space Grotesk"/>
            </a:endParaRPr>
          </a:p>
        </p:txBody>
      </p:sp>
      <p:sp>
        <p:nvSpPr>
          <p:cNvPr id="176" name="Google Shape;176;p24"/>
          <p:cNvSpPr txBox="1"/>
          <p:nvPr/>
        </p:nvSpPr>
        <p:spPr>
          <a:xfrm>
            <a:off x="930550" y="468275"/>
            <a:ext cx="4607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i="0" lang="es-419" sz="1600" u="none" cap="none" strike="noStrike">
                <a:solidFill>
                  <a:schemeClr val="dk1"/>
                </a:solidFill>
                <a:latin typeface="Anybody Black"/>
                <a:ea typeface="Anybody Black"/>
                <a:cs typeface="Anybody Black"/>
                <a:sym typeface="Anybody Black"/>
              </a:rPr>
              <a:t>PROYECTO </a:t>
            </a:r>
            <a:r>
              <a:rPr lang="es-419" sz="1600">
                <a:solidFill>
                  <a:schemeClr val="dk1"/>
                </a:solidFill>
                <a:latin typeface="Anybody Black"/>
                <a:ea typeface="Anybody Black"/>
                <a:cs typeface="Anybody Black"/>
                <a:sym typeface="Anybody Black"/>
              </a:rPr>
              <a:t>INTEGRADOR</a:t>
            </a:r>
            <a:endParaRPr i="0" sz="1400" u="none" cap="none" strike="noStrike">
              <a:solidFill>
                <a:srgbClr val="000000"/>
              </a:solidFill>
              <a:latin typeface="Anybody Black"/>
              <a:ea typeface="Anybody Black"/>
              <a:cs typeface="Anybody Black"/>
              <a:sym typeface="Anybody Black"/>
            </a:endParaRPr>
          </a:p>
        </p:txBody>
      </p:sp>
      <p:sp>
        <p:nvSpPr>
          <p:cNvPr id="177" name="Google Shape;177;p24"/>
          <p:cNvSpPr/>
          <p:nvPr/>
        </p:nvSpPr>
        <p:spPr>
          <a:xfrm>
            <a:off x="457346" y="468299"/>
            <a:ext cx="431100" cy="431100"/>
          </a:xfrm>
          <a:prstGeom prst="ellipse">
            <a:avLst/>
          </a:prstGeom>
          <a:solidFill>
            <a:srgbClr val="FFFF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4"/>
          <p:cNvSpPr txBox="1"/>
          <p:nvPr/>
        </p:nvSpPr>
        <p:spPr>
          <a:xfrm>
            <a:off x="400900" y="414425"/>
            <a:ext cx="5877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2300"/>
              <a:t>🎯</a:t>
            </a:r>
            <a:endParaRPr sz="2300"/>
          </a:p>
        </p:txBody>
      </p:sp>
      <p:pic>
        <p:nvPicPr>
          <p:cNvPr id="179" name="Google Shape;179;p24"/>
          <p:cNvPicPr preferRelativeResize="0"/>
          <p:nvPr/>
        </p:nvPicPr>
        <p:blipFill>
          <a:blip r:embed="rId4">
            <a:alphaModFix/>
          </a:blip>
          <a:stretch>
            <a:fillRect/>
          </a:stretch>
        </p:blipFill>
        <p:spPr>
          <a:xfrm>
            <a:off x="5187450" y="899400"/>
            <a:ext cx="3501622" cy="39393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